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856" r:id="rId4"/>
    <p:sldMasterId id="2147483844" r:id="rId5"/>
    <p:sldMasterId id="2147483832" r:id="rId6"/>
  </p:sldMasterIdLst>
  <p:notesMasterIdLst>
    <p:notesMasterId r:id="rId25"/>
  </p:notesMasterIdLst>
  <p:handoutMasterIdLst>
    <p:handoutMasterId r:id="rId26"/>
  </p:handoutMasterIdLst>
  <p:sldIdLst>
    <p:sldId id="269" r:id="rId7"/>
    <p:sldId id="279" r:id="rId8"/>
    <p:sldId id="270" r:id="rId9"/>
    <p:sldId id="275" r:id="rId10"/>
    <p:sldId id="273" r:id="rId11"/>
    <p:sldId id="271" r:id="rId12"/>
    <p:sldId id="272" r:id="rId13"/>
    <p:sldId id="274" r:id="rId14"/>
    <p:sldId id="277" r:id="rId15"/>
    <p:sldId id="276" r:id="rId16"/>
    <p:sldId id="278" r:id="rId17"/>
    <p:sldId id="267" r:id="rId18"/>
    <p:sldId id="266" r:id="rId19"/>
    <p:sldId id="268" r:id="rId20"/>
    <p:sldId id="281" r:id="rId21"/>
    <p:sldId id="280" r:id="rId22"/>
    <p:sldId id="283" r:id="rId23"/>
    <p:sldId id="284" r:id="rId2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CCCC"/>
    <a:srgbClr val="FF99FF"/>
    <a:srgbClr val="FF66FF"/>
    <a:srgbClr val="FFCC99"/>
    <a:srgbClr val="99FF99"/>
    <a:srgbClr val="99CCFF"/>
    <a:srgbClr val="CA4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88" d="100"/>
          <a:sy n="88" d="100"/>
        </p:scale>
        <p:origin x="360" y="62"/>
      </p:cViewPr>
      <p:guideLst>
        <p:guide orient="horz" pos="2160"/>
        <p:guide pos="3840"/>
      </p:guideLst>
    </p:cSldViewPr>
  </p:slideViewPr>
  <p:notesTextViewPr>
    <p:cViewPr>
      <p:scale>
        <a:sx n="1" d="1"/>
        <a:sy n="1" d="1"/>
      </p:scale>
      <p:origin x="0" y="0"/>
    </p:cViewPr>
  </p:notesTextViewPr>
  <p:sorterViewPr>
    <p:cViewPr>
      <p:scale>
        <a:sx n="100" d="100"/>
        <a:sy n="100" d="100"/>
      </p:scale>
      <p:origin x="0" y="76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55C41F38-5F3D-443C-ABD9-BA6DA26BE6B9}" type="datetimeFigureOut">
              <a:rPr lang="fr-FR" altLang="fr-FR"/>
              <a:pPr>
                <a:defRPr/>
              </a:pPr>
              <a:t>13/09/2022</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78406F5-9A06-4E18-969C-A68BC77D84BB}"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C3032B-0321-4F65-8E3C-C90DF14B6A31}"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defRPr baseline="0">
                <a:solidFill>
                  <a:srgbClr val="003399"/>
                </a:solidFill>
                <a:latin typeface="Montserrat Hairline"/>
              </a:defRPr>
            </a:lvl1p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sz="2400" baseline="0">
                <a:solidFill>
                  <a:srgbClr val="003399"/>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59756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4D95A06F-FD95-44B0-8106-41BEDB8B3DB9}" type="slidenum">
              <a:rPr lang="fr-FR" altLang="fr-FR"/>
              <a:pPr>
                <a:defRPr/>
              </a:pPr>
              <a:t>‹#›</a:t>
            </a:fld>
            <a:endParaRPr lang="fr-FR" altLang="fr-FR"/>
          </a:p>
        </p:txBody>
      </p:sp>
    </p:spTree>
    <p:extLst>
      <p:ext uri="{BB962C8B-B14F-4D97-AF65-F5344CB8AC3E}">
        <p14:creationId xmlns:p14="http://schemas.microsoft.com/office/powerpoint/2010/main" val="272755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lvl1pPr>
              <a:defRPr baseline="0">
                <a:solidFill>
                  <a:srgbClr val="003399"/>
                </a:solidFill>
              </a:defRPr>
            </a:lvl1pPr>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FCB11EAD-0171-4434-9A9D-A0747D1EB3A3}" type="slidenum">
              <a:rPr lang="fr-FR" altLang="fr-FR"/>
              <a:pPr>
                <a:defRPr/>
              </a:pPr>
              <a:t>‹#›</a:t>
            </a:fld>
            <a:endParaRPr lang="fr-FR" altLang="fr-FR"/>
          </a:p>
        </p:txBody>
      </p:sp>
    </p:spTree>
    <p:extLst>
      <p:ext uri="{BB962C8B-B14F-4D97-AF65-F5344CB8AC3E}">
        <p14:creationId xmlns:p14="http://schemas.microsoft.com/office/powerpoint/2010/main" val="84619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rgbClr val="003399"/>
                </a:solidFill>
              </a:defRPr>
            </a:lvl1pPr>
          </a:lstStyle>
          <a:p>
            <a:r>
              <a:rPr lang="en-US"/>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191CA8B8-6DBE-4081-80C2-284EF521D87F}" type="slidenum">
              <a:rPr lang="fr-FR" altLang="fr-FR"/>
              <a:pPr>
                <a:defRPr/>
              </a:pPr>
              <a:t>‹#›</a:t>
            </a:fld>
            <a:endParaRPr lang="fr-FR" altLang="fr-FR"/>
          </a:p>
        </p:txBody>
      </p:sp>
    </p:spTree>
    <p:extLst>
      <p:ext uri="{BB962C8B-B14F-4D97-AF65-F5344CB8AC3E}">
        <p14:creationId xmlns:p14="http://schemas.microsoft.com/office/powerpoint/2010/main" val="45475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rgbClr val="003399"/>
                </a:solidFill>
              </a:defRPr>
            </a:lvl1p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Espace réservé de la date 4"/>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6" name="Espace réservé du pied de page 5"/>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677E241E-A75F-405F-949A-2215B188BD58}" type="slidenum">
              <a:rPr lang="fr-FR" altLang="fr-FR"/>
              <a:pPr>
                <a:defRPr/>
              </a:pPr>
              <a:t>‹#›</a:t>
            </a:fld>
            <a:endParaRPr lang="fr-FR" altLang="fr-FR"/>
          </a:p>
        </p:txBody>
      </p:sp>
    </p:spTree>
    <p:extLst>
      <p:ext uri="{BB962C8B-B14F-4D97-AF65-F5344CB8AC3E}">
        <p14:creationId xmlns:p14="http://schemas.microsoft.com/office/powerpoint/2010/main" val="38327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7" name="Footer Placeholder 6"/>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8" name="Slide Number Placeholder 7"/>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18EC8D6B-867C-4227-B482-AFA652F5B631}" type="slidenum">
              <a:rPr lang="fr-FR" altLang="fr-FR"/>
              <a:pPr>
                <a:defRPr/>
              </a:pPr>
              <a:t>‹#›</a:t>
            </a:fld>
            <a:endParaRPr lang="fr-FR" altLang="fr-FR"/>
          </a:p>
        </p:txBody>
      </p:sp>
    </p:spTree>
    <p:extLst>
      <p:ext uri="{BB962C8B-B14F-4D97-AF65-F5344CB8AC3E}">
        <p14:creationId xmlns:p14="http://schemas.microsoft.com/office/powerpoint/2010/main" val="312717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eaLnBrk="0" hangingPunct="0">
              <a:defRPr>
                <a:cs typeface="+mn-cs"/>
              </a:defRPr>
            </a:lvl1pPr>
          </a:lstStyle>
          <a:p>
            <a:pPr>
              <a:defRPr/>
            </a:pPr>
            <a:endParaRPr lang="fr-FR"/>
          </a:p>
        </p:txBody>
      </p:sp>
      <p:sp>
        <p:nvSpPr>
          <p:cNvPr id="4" name="Footer Placeholder 3"/>
          <p:cNvSpPr>
            <a:spLocks noGrp="1" noChangeArrowheads="1"/>
          </p:cNvSpPr>
          <p:nvPr>
            <p:ph type="ftr" sz="quarter" idx="11"/>
          </p:nvPr>
        </p:nvSpPr>
        <p:spPr>
          <a:xfrm>
            <a:off x="4165600" y="6245225"/>
            <a:ext cx="3860800" cy="476250"/>
          </a:xfrm>
          <a:prstGeom prst="rect">
            <a:avLst/>
          </a:prstGeom>
        </p:spPr>
        <p:txBody>
          <a:bodyPr/>
          <a:lstStyle>
            <a:lvl1pPr eaLnBrk="0" hangingPunct="0">
              <a:defRPr>
                <a:cs typeface="+mn-cs"/>
              </a:defRPr>
            </a:lvl1pPr>
          </a:lstStyle>
          <a:p>
            <a:pPr>
              <a:defRPr/>
            </a:pPr>
            <a:endParaRPr lang="fr-FR"/>
          </a:p>
        </p:txBody>
      </p:sp>
      <p:sp>
        <p:nvSpPr>
          <p:cNvPr id="5" name="Slide Number Placeholder 4"/>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6F614CDF-6A6C-4B52-9E52-CFD6E95F2B82}" type="slidenum">
              <a:rPr lang="fr-FR" altLang="fr-FR"/>
              <a:pPr>
                <a:defRPr/>
              </a:pPr>
              <a:t>‹#›</a:t>
            </a:fld>
            <a:endParaRPr lang="fr-FR" altLang="fr-FR"/>
          </a:p>
        </p:txBody>
      </p:sp>
    </p:spTree>
    <p:extLst>
      <p:ext uri="{BB962C8B-B14F-4D97-AF65-F5344CB8AC3E}">
        <p14:creationId xmlns:p14="http://schemas.microsoft.com/office/powerpoint/2010/main" val="297821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95016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998978B5-403D-4043-A917-B17A00F55D0E}"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4EE60E97-C8C6-4FA0-A1D2-0795D0D51A88}" type="slidenum">
              <a:rPr lang="fr-FR" altLang="en-US"/>
              <a:pPr>
                <a:defRPr/>
              </a:pPr>
              <a:t>‹#›</a:t>
            </a:fld>
            <a:endParaRPr lang="fr-FR" altLang="en-US"/>
          </a:p>
        </p:txBody>
      </p:sp>
    </p:spTree>
    <p:extLst>
      <p:ext uri="{BB962C8B-B14F-4D97-AF65-F5344CB8AC3E}">
        <p14:creationId xmlns:p14="http://schemas.microsoft.com/office/powerpoint/2010/main" val="954477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498D35BB-0C49-4962-9675-CBA778370A6D}"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568DD0A3-8769-4109-B295-4FD4B5AA09B6}" type="slidenum">
              <a:rPr lang="fr-FR" altLang="en-US"/>
              <a:pPr>
                <a:defRPr/>
              </a:pPr>
              <a:t>‹#›</a:t>
            </a:fld>
            <a:endParaRPr lang="fr-FR" altLang="en-US"/>
          </a:p>
        </p:txBody>
      </p:sp>
    </p:spTree>
    <p:extLst>
      <p:ext uri="{BB962C8B-B14F-4D97-AF65-F5344CB8AC3E}">
        <p14:creationId xmlns:p14="http://schemas.microsoft.com/office/powerpoint/2010/main" val="124693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19F3750F-19D2-4C66-898E-0C25C577B92A}"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5348E284-1169-4E71-B80B-509F0E866139}" type="slidenum">
              <a:rPr lang="fr-FR" altLang="en-US"/>
              <a:pPr>
                <a:defRPr/>
              </a:pPr>
              <a:t>‹#›</a:t>
            </a:fld>
            <a:endParaRPr lang="fr-FR" altLang="en-US"/>
          </a:p>
        </p:txBody>
      </p:sp>
    </p:spTree>
    <p:extLst>
      <p:ext uri="{BB962C8B-B14F-4D97-AF65-F5344CB8AC3E}">
        <p14:creationId xmlns:p14="http://schemas.microsoft.com/office/powerpoint/2010/main" val="37969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400" baseline="0">
                <a:solidFill>
                  <a:srgbClr val="003399"/>
                </a:solidFill>
              </a:defRPr>
            </a:lvl1pPr>
          </a:lstStyle>
          <a:p>
            <a:r>
              <a:rPr lang="fr-FR"/>
              <a:t>Modifiez le style du titre</a:t>
            </a:r>
          </a:p>
        </p:txBody>
      </p:sp>
      <p:sp>
        <p:nvSpPr>
          <p:cNvPr id="3" name="Espace réservé du contenu 2"/>
          <p:cNvSpPr>
            <a:spLocks noGrp="1"/>
          </p:cNvSpPr>
          <p:nvPr>
            <p:ph idx="1"/>
          </p:nvPr>
        </p:nvSpPr>
        <p:spPr>
          <a:xfrm>
            <a:off x="609600" y="1600201"/>
            <a:ext cx="10972800" cy="39170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9622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4B4A44C7-0C69-4482-857D-A36E12CA59EE}" type="datetimeFigureOut">
              <a:rPr lang="fr-FR"/>
              <a:pPr>
                <a:defRPr/>
              </a:pPr>
              <a:t>13/09/2022</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C0A1949D-D18F-41F2-8FC3-96799138AF28}" type="slidenum">
              <a:rPr lang="fr-FR" altLang="en-US"/>
              <a:pPr>
                <a:defRPr/>
              </a:pPr>
              <a:t>‹#›</a:t>
            </a:fld>
            <a:endParaRPr lang="fr-FR" altLang="en-US"/>
          </a:p>
        </p:txBody>
      </p:sp>
    </p:spTree>
    <p:extLst>
      <p:ext uri="{BB962C8B-B14F-4D97-AF65-F5344CB8AC3E}">
        <p14:creationId xmlns:p14="http://schemas.microsoft.com/office/powerpoint/2010/main" val="2128308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BA039504-D1C8-45DF-B9D0-AD52FFFEE697}" type="datetimeFigureOut">
              <a:rPr lang="fr-FR"/>
              <a:pPr>
                <a:defRPr/>
              </a:pPr>
              <a:t>13/09/2022</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AC63E8EA-1E39-409C-A2D3-38D4420F687E}" type="slidenum">
              <a:rPr lang="fr-FR" altLang="en-US"/>
              <a:pPr>
                <a:defRPr/>
              </a:pPr>
              <a:t>‹#›</a:t>
            </a:fld>
            <a:endParaRPr lang="fr-FR" altLang="en-US"/>
          </a:p>
        </p:txBody>
      </p:sp>
    </p:spTree>
    <p:extLst>
      <p:ext uri="{BB962C8B-B14F-4D97-AF65-F5344CB8AC3E}">
        <p14:creationId xmlns:p14="http://schemas.microsoft.com/office/powerpoint/2010/main" val="3982143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01D0822C-42E5-4956-B077-79EE6939E0E4}" type="datetimeFigureOut">
              <a:rPr lang="fr-FR"/>
              <a:pPr>
                <a:defRPr/>
              </a:pPr>
              <a:t>13/09/2022</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3FE2FE47-54F7-449F-8D44-57F4F19B3AE7}" type="slidenum">
              <a:rPr lang="fr-FR" altLang="en-US"/>
              <a:pPr>
                <a:defRPr/>
              </a:pPr>
              <a:t>‹#›</a:t>
            </a:fld>
            <a:endParaRPr lang="fr-FR" altLang="en-US"/>
          </a:p>
        </p:txBody>
      </p:sp>
    </p:spTree>
    <p:extLst>
      <p:ext uri="{BB962C8B-B14F-4D97-AF65-F5344CB8AC3E}">
        <p14:creationId xmlns:p14="http://schemas.microsoft.com/office/powerpoint/2010/main" val="3957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255999C6-9981-465A-9CA0-57B037B1E904}"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0CE0E079-20F4-4C4D-8AAE-5E58A63F69B4}" type="slidenum">
              <a:rPr lang="fr-FR" altLang="en-US"/>
              <a:pPr>
                <a:defRPr/>
              </a:pPr>
              <a:t>‹#›</a:t>
            </a:fld>
            <a:endParaRPr lang="fr-FR" altLang="en-US"/>
          </a:p>
        </p:txBody>
      </p:sp>
    </p:spTree>
    <p:extLst>
      <p:ext uri="{BB962C8B-B14F-4D97-AF65-F5344CB8AC3E}">
        <p14:creationId xmlns:p14="http://schemas.microsoft.com/office/powerpoint/2010/main" val="2968552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DECA1A5A-1033-45D5-BE65-DF877E546489}"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AD9F556B-97A0-4314-BEEB-6FDFCDC202AC}" type="slidenum">
              <a:rPr lang="fr-FR" altLang="en-US"/>
              <a:pPr>
                <a:defRPr/>
              </a:pPr>
              <a:t>‹#›</a:t>
            </a:fld>
            <a:endParaRPr lang="fr-FR" altLang="en-US"/>
          </a:p>
        </p:txBody>
      </p:sp>
    </p:spTree>
    <p:extLst>
      <p:ext uri="{BB962C8B-B14F-4D97-AF65-F5344CB8AC3E}">
        <p14:creationId xmlns:p14="http://schemas.microsoft.com/office/powerpoint/2010/main" val="395878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50D37A8A-C201-4FFE-B387-4FD0504564A8}"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B3E0B5C4-CC53-4B45-BA5B-3FAFAA769483}" type="slidenum">
              <a:rPr lang="fr-FR" altLang="en-US"/>
              <a:pPr>
                <a:defRPr/>
              </a:pPr>
              <a:t>‹#›</a:t>
            </a:fld>
            <a:endParaRPr lang="fr-FR" altLang="en-US"/>
          </a:p>
        </p:txBody>
      </p:sp>
    </p:spTree>
    <p:extLst>
      <p:ext uri="{BB962C8B-B14F-4D97-AF65-F5344CB8AC3E}">
        <p14:creationId xmlns:p14="http://schemas.microsoft.com/office/powerpoint/2010/main" val="3879612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AEBB0FC5-7898-4A0D-A6F8-FB28D297B0A2}"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6CF93D61-7BD8-4903-87CA-23C00A62FCD1}" type="slidenum">
              <a:rPr lang="fr-FR" altLang="en-US"/>
              <a:pPr>
                <a:defRPr/>
              </a:pPr>
              <a:t>‹#›</a:t>
            </a:fld>
            <a:endParaRPr lang="fr-FR" altLang="en-US"/>
          </a:p>
        </p:txBody>
      </p:sp>
    </p:spTree>
    <p:extLst>
      <p:ext uri="{BB962C8B-B14F-4D97-AF65-F5344CB8AC3E}">
        <p14:creationId xmlns:p14="http://schemas.microsoft.com/office/powerpoint/2010/main" val="3236741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85EAAD11-9DB6-49F4-823D-4B32BAFC7BE2}"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95C6BB82-E768-462A-BA6D-74E5503FB324}" type="slidenum">
              <a:rPr lang="fr-FR" altLang="en-US"/>
              <a:pPr>
                <a:defRPr/>
              </a:pPr>
              <a:t>‹#›</a:t>
            </a:fld>
            <a:endParaRPr lang="fr-FR" altLang="en-US"/>
          </a:p>
        </p:txBody>
      </p:sp>
    </p:spTree>
    <p:extLst>
      <p:ext uri="{BB962C8B-B14F-4D97-AF65-F5344CB8AC3E}">
        <p14:creationId xmlns:p14="http://schemas.microsoft.com/office/powerpoint/2010/main" val="1956399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1E4B3DE2-E835-4D08-BA26-A303FC0FA4D4}"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1F5AB599-96EC-4FE0-9AA0-24ACF4C7ECD3}" type="slidenum">
              <a:rPr lang="fr-FR" altLang="en-US"/>
              <a:pPr>
                <a:defRPr/>
              </a:pPr>
              <a:t>‹#›</a:t>
            </a:fld>
            <a:endParaRPr lang="fr-FR" altLang="en-US"/>
          </a:p>
        </p:txBody>
      </p:sp>
    </p:spTree>
    <p:extLst>
      <p:ext uri="{BB962C8B-B14F-4D97-AF65-F5344CB8AC3E}">
        <p14:creationId xmlns:p14="http://schemas.microsoft.com/office/powerpoint/2010/main" val="1732970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1C83F3A1-47B5-4883-AD5A-C9E7F29A8742}"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02CE3DCC-462B-4B12-BF29-593C3E3BA970}" type="slidenum">
              <a:rPr lang="fr-FR" altLang="en-US"/>
              <a:pPr>
                <a:defRPr/>
              </a:pPr>
              <a:t>‹#›</a:t>
            </a:fld>
            <a:endParaRPr lang="fr-FR" altLang="en-US"/>
          </a:p>
        </p:txBody>
      </p:sp>
    </p:spTree>
    <p:extLst>
      <p:ext uri="{BB962C8B-B14F-4D97-AF65-F5344CB8AC3E}">
        <p14:creationId xmlns:p14="http://schemas.microsoft.com/office/powerpoint/2010/main" val="153852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110332"/>
          </a:xfrm>
        </p:spPr>
        <p:txBody>
          <a:bodyPr anchor="t"/>
          <a:lstStyle>
            <a:lvl1pPr algn="l">
              <a:defRPr sz="3000" b="1" cap="all" baseline="0">
                <a:solidFill>
                  <a:srgbClr val="003399"/>
                </a:solidFill>
                <a:latin typeface="Verdana" panose="020B0604030504040204" pitchFamily="34" charset="0"/>
              </a:defRPr>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104514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2F50FF43-8F33-41DA-AD1D-B99A1E198C7B}"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264633F8-B788-43FA-9744-019FB26B0D73}" type="slidenum">
              <a:rPr lang="fr-FR" altLang="en-US"/>
              <a:pPr>
                <a:defRPr/>
              </a:pPr>
              <a:t>‹#›</a:t>
            </a:fld>
            <a:endParaRPr lang="fr-FR" altLang="en-US"/>
          </a:p>
        </p:txBody>
      </p:sp>
    </p:spTree>
    <p:extLst>
      <p:ext uri="{BB962C8B-B14F-4D97-AF65-F5344CB8AC3E}">
        <p14:creationId xmlns:p14="http://schemas.microsoft.com/office/powerpoint/2010/main" val="162961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D69FB24F-C837-45C9-9354-0B4456563199}" type="datetimeFigureOut">
              <a:rPr lang="fr-FR"/>
              <a:pPr>
                <a:defRPr/>
              </a:pPr>
              <a:t>13/09/2022</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A2AAA100-E367-40F9-9B3F-AE216BA35AA6}" type="slidenum">
              <a:rPr lang="fr-FR" altLang="en-US"/>
              <a:pPr>
                <a:defRPr/>
              </a:pPr>
              <a:t>‹#›</a:t>
            </a:fld>
            <a:endParaRPr lang="fr-FR" altLang="en-US"/>
          </a:p>
        </p:txBody>
      </p:sp>
    </p:spTree>
    <p:extLst>
      <p:ext uri="{BB962C8B-B14F-4D97-AF65-F5344CB8AC3E}">
        <p14:creationId xmlns:p14="http://schemas.microsoft.com/office/powerpoint/2010/main" val="261017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7FC0097B-F4E6-4773-911D-11BFB8C2DA03}" type="datetimeFigureOut">
              <a:rPr lang="fr-FR"/>
              <a:pPr>
                <a:defRPr/>
              </a:pPr>
              <a:t>13/09/2022</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2E4039C2-ABDC-4487-A746-6452A12317D6}" type="slidenum">
              <a:rPr lang="fr-FR" altLang="en-US"/>
              <a:pPr>
                <a:defRPr/>
              </a:pPr>
              <a:t>‹#›</a:t>
            </a:fld>
            <a:endParaRPr lang="fr-FR" altLang="en-US"/>
          </a:p>
        </p:txBody>
      </p:sp>
    </p:spTree>
    <p:extLst>
      <p:ext uri="{BB962C8B-B14F-4D97-AF65-F5344CB8AC3E}">
        <p14:creationId xmlns:p14="http://schemas.microsoft.com/office/powerpoint/2010/main" val="765752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8DDAF75E-E839-4ABB-8BF9-B1606B45428E}" type="datetimeFigureOut">
              <a:rPr lang="fr-FR"/>
              <a:pPr>
                <a:defRPr/>
              </a:pPr>
              <a:t>13/09/2022</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9E5D031D-17D0-4755-AC0C-C38BE7447E2E}" type="slidenum">
              <a:rPr lang="fr-FR" altLang="en-US"/>
              <a:pPr>
                <a:defRPr/>
              </a:pPr>
              <a:t>‹#›</a:t>
            </a:fld>
            <a:endParaRPr lang="fr-FR" altLang="en-US"/>
          </a:p>
        </p:txBody>
      </p:sp>
    </p:spTree>
    <p:extLst>
      <p:ext uri="{BB962C8B-B14F-4D97-AF65-F5344CB8AC3E}">
        <p14:creationId xmlns:p14="http://schemas.microsoft.com/office/powerpoint/2010/main" val="1433275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755F9D2B-74B9-4C30-AFE0-7ADD5A410E6B}"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F2B9CCB5-2890-4297-86E4-C81A0E203039}" type="slidenum">
              <a:rPr lang="fr-FR" altLang="en-US"/>
              <a:pPr>
                <a:defRPr/>
              </a:pPr>
              <a:t>‹#›</a:t>
            </a:fld>
            <a:endParaRPr lang="fr-FR" altLang="en-US"/>
          </a:p>
        </p:txBody>
      </p:sp>
    </p:spTree>
    <p:extLst>
      <p:ext uri="{BB962C8B-B14F-4D97-AF65-F5344CB8AC3E}">
        <p14:creationId xmlns:p14="http://schemas.microsoft.com/office/powerpoint/2010/main" val="3962863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61D5AB64-01BA-4C4B-8003-8BA9F1F89F15}" type="datetimeFigureOut">
              <a:rPr lang="fr-FR"/>
              <a:pPr>
                <a:defRPr/>
              </a:pPr>
              <a:t>13/09/2022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9970597A-E742-43D7-BEDE-192DDC2223A4}" type="slidenum">
              <a:rPr lang="fr-FR" altLang="en-US"/>
              <a:pPr>
                <a:defRPr/>
              </a:pPr>
              <a:t>‹#›</a:t>
            </a:fld>
            <a:endParaRPr lang="fr-FR" altLang="en-US"/>
          </a:p>
        </p:txBody>
      </p:sp>
    </p:spTree>
    <p:extLst>
      <p:ext uri="{BB962C8B-B14F-4D97-AF65-F5344CB8AC3E}">
        <p14:creationId xmlns:p14="http://schemas.microsoft.com/office/powerpoint/2010/main" val="668381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AC1BC3E9-88DB-40DE-B99D-32FA1435F029}"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AB3C71E4-9D02-4854-A883-ED882E33E572}" type="slidenum">
              <a:rPr lang="fr-FR" altLang="en-US"/>
              <a:pPr>
                <a:defRPr/>
              </a:pPr>
              <a:t>‹#›</a:t>
            </a:fld>
            <a:endParaRPr lang="fr-FR" altLang="en-US"/>
          </a:p>
        </p:txBody>
      </p:sp>
    </p:spTree>
    <p:extLst>
      <p:ext uri="{BB962C8B-B14F-4D97-AF65-F5344CB8AC3E}">
        <p14:creationId xmlns:p14="http://schemas.microsoft.com/office/powerpoint/2010/main" val="1625051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eaLnBrk="0" hangingPunct="0">
              <a:defRPr>
                <a:cs typeface="+mn-cs"/>
              </a:defRPr>
            </a:lvl1pPr>
          </a:lstStyle>
          <a:p>
            <a:pPr>
              <a:defRPr/>
            </a:pPr>
            <a:fld id="{3F194527-60A3-4F66-BC02-4B305F47F015}" type="datetimeFigureOut">
              <a:rPr lang="fr-FR"/>
              <a:pPr>
                <a:defRPr/>
              </a:pPr>
              <a:t>13/09/2022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51E6663E-5BC0-4C3B-BC49-D6FD305AE208}" type="slidenum">
              <a:rPr lang="fr-FR" altLang="en-US"/>
              <a:pPr>
                <a:defRPr/>
              </a:pPr>
              <a:t>‹#›</a:t>
            </a:fld>
            <a:endParaRPr lang="fr-FR" altLang="en-US"/>
          </a:p>
        </p:txBody>
      </p:sp>
    </p:spTree>
    <p:extLst>
      <p:ext uri="{BB962C8B-B14F-4D97-AF65-F5344CB8AC3E}">
        <p14:creationId xmlns:p14="http://schemas.microsoft.com/office/powerpoint/2010/main" val="2456907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CE532248-1EC6-4019-949F-E7D5ED7A3975}" type="datetimeFigureOut">
              <a:rPr lang="fr-FR"/>
              <a:pPr>
                <a:defRPr/>
              </a:pPr>
              <a:t>13/09/2022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F51F41-51A6-4FBB-9126-931436A1E2AB}" type="slidenum">
              <a:rPr lang="fr-FR" altLang="en-US"/>
              <a:pPr>
                <a:defRPr/>
              </a:pPr>
              <a:t>‹#›</a:t>
            </a:fld>
            <a:endParaRPr lang="fr-FR" altLang="en-US"/>
          </a:p>
        </p:txBody>
      </p:sp>
    </p:spTree>
    <p:extLst>
      <p:ext uri="{BB962C8B-B14F-4D97-AF65-F5344CB8AC3E}">
        <p14:creationId xmlns:p14="http://schemas.microsoft.com/office/powerpoint/2010/main" val="1056426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9332941-5FD3-469C-A3DC-A6803707DEA8}" type="datetimeFigureOut">
              <a:rPr lang="fr-FR"/>
              <a:pPr>
                <a:defRPr/>
              </a:pPr>
              <a:t>13/09/2022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A3CD9FB-DF68-4E4F-B52E-F14F84AB9095}" type="slidenum">
              <a:rPr lang="fr-FR" altLang="en-US"/>
              <a:pPr>
                <a:defRPr/>
              </a:pPr>
              <a:t>‹#›</a:t>
            </a:fld>
            <a:endParaRPr lang="fr-FR" altLang="en-US"/>
          </a:p>
        </p:txBody>
      </p:sp>
    </p:spTree>
    <p:extLst>
      <p:ext uri="{BB962C8B-B14F-4D97-AF65-F5344CB8AC3E}">
        <p14:creationId xmlns:p14="http://schemas.microsoft.com/office/powerpoint/2010/main" val="10752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none" baseline="0">
                <a:solidFill>
                  <a:srgbClr val="003399"/>
                </a:solidFill>
              </a:defRPr>
            </a:lvl1pPr>
          </a:lstStyle>
          <a:p>
            <a:r>
              <a:rPr lang="fr-FR"/>
              <a:t>Modifiez le style du titre</a:t>
            </a:r>
          </a:p>
        </p:txBody>
      </p:sp>
      <p:sp>
        <p:nvSpPr>
          <p:cNvPr id="3" name="Espace réservé du contenu 2"/>
          <p:cNvSpPr>
            <a:spLocks noGrp="1"/>
          </p:cNvSpPr>
          <p:nvPr>
            <p:ph sz="half" idx="1"/>
          </p:nvPr>
        </p:nvSpPr>
        <p:spPr>
          <a:xfrm>
            <a:off x="609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61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1759C4F-7A97-4F2C-AAF5-F49BC0D5C89F}" type="datetimeFigureOut">
              <a:rPr lang="fr-FR"/>
              <a:pPr>
                <a:defRPr/>
              </a:pPr>
              <a:t>13/09/2022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578F371-4B13-4EAA-B055-DBC372B3F5B7}" type="slidenum">
              <a:rPr lang="fr-FR" altLang="en-US"/>
              <a:pPr>
                <a:defRPr/>
              </a:pPr>
              <a:t>‹#›</a:t>
            </a:fld>
            <a:endParaRPr lang="fr-FR" altLang="en-US"/>
          </a:p>
        </p:txBody>
      </p:sp>
    </p:spTree>
    <p:extLst>
      <p:ext uri="{BB962C8B-B14F-4D97-AF65-F5344CB8AC3E}">
        <p14:creationId xmlns:p14="http://schemas.microsoft.com/office/powerpoint/2010/main" val="1420204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5D59C09A-25CD-496F-A9DC-8876BC4CB6FD}" type="datetimeFigureOut">
              <a:rPr lang="fr-FR"/>
              <a:pPr>
                <a:defRPr/>
              </a:pPr>
              <a:t>13/09/2022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FC95BB-5298-4B7D-AF0C-ED9107C3B043}" type="slidenum">
              <a:rPr lang="fr-FR" altLang="en-US"/>
              <a:pPr>
                <a:defRPr/>
              </a:pPr>
              <a:t>‹#›</a:t>
            </a:fld>
            <a:endParaRPr lang="fr-FR" altLang="en-US"/>
          </a:p>
        </p:txBody>
      </p:sp>
    </p:spTree>
    <p:extLst>
      <p:ext uri="{BB962C8B-B14F-4D97-AF65-F5344CB8AC3E}">
        <p14:creationId xmlns:p14="http://schemas.microsoft.com/office/powerpoint/2010/main" val="760580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6379C824-CF54-465E-BD86-06BAB20A5EB3}" type="datetimeFigureOut">
              <a:rPr lang="fr-FR"/>
              <a:pPr>
                <a:defRPr/>
              </a:pPr>
              <a:t>13/09/2022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290922B-F015-4CE0-B444-BB90282BD3A3}" type="slidenum">
              <a:rPr lang="fr-FR" altLang="en-US"/>
              <a:pPr>
                <a:defRPr/>
              </a:pPr>
              <a:t>‹#›</a:t>
            </a:fld>
            <a:endParaRPr lang="fr-FR" altLang="en-US"/>
          </a:p>
        </p:txBody>
      </p:sp>
    </p:spTree>
    <p:extLst>
      <p:ext uri="{BB962C8B-B14F-4D97-AF65-F5344CB8AC3E}">
        <p14:creationId xmlns:p14="http://schemas.microsoft.com/office/powerpoint/2010/main" val="3378764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47A6170D-1E64-4C97-AD48-B0EC1B3B1BC6}" type="datetimeFigureOut">
              <a:rPr lang="fr-FR"/>
              <a:pPr>
                <a:defRPr/>
              </a:pPr>
              <a:t>13/09/2022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48DDAE0-8A8D-413C-9577-9EFA4FF8E2A7}" type="slidenum">
              <a:rPr lang="fr-FR" altLang="en-US"/>
              <a:pPr>
                <a:defRPr/>
              </a:pPr>
              <a:t>‹#›</a:t>
            </a:fld>
            <a:endParaRPr lang="fr-FR" altLang="en-US"/>
          </a:p>
        </p:txBody>
      </p:sp>
    </p:spTree>
    <p:extLst>
      <p:ext uri="{BB962C8B-B14F-4D97-AF65-F5344CB8AC3E}">
        <p14:creationId xmlns:p14="http://schemas.microsoft.com/office/powerpoint/2010/main" val="2067260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DB4E032-62CD-4F86-BD77-5ED9D05F476D}" type="datetimeFigureOut">
              <a:rPr lang="fr-FR"/>
              <a:pPr>
                <a:defRPr/>
              </a:pPr>
              <a:t>13/09/2022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1FBDDA3-457A-41AE-8E70-3CBF85F240E4}" type="slidenum">
              <a:rPr lang="fr-FR" altLang="en-US"/>
              <a:pPr>
                <a:defRPr/>
              </a:pPr>
              <a:t>‹#›</a:t>
            </a:fld>
            <a:endParaRPr lang="fr-FR" altLang="en-US"/>
          </a:p>
        </p:txBody>
      </p:sp>
    </p:spTree>
    <p:extLst>
      <p:ext uri="{BB962C8B-B14F-4D97-AF65-F5344CB8AC3E}">
        <p14:creationId xmlns:p14="http://schemas.microsoft.com/office/powerpoint/2010/main" val="2116786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94729A0-D445-4848-9EE5-0B00E1D6A36B}" type="datetimeFigureOut">
              <a:rPr lang="fr-FR"/>
              <a:pPr>
                <a:defRPr/>
              </a:pPr>
              <a:t>13/09/2022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5A88AC2-BEE4-4765-8EF4-3C0289653404}" type="slidenum">
              <a:rPr lang="fr-FR" altLang="en-US"/>
              <a:pPr>
                <a:defRPr/>
              </a:pPr>
              <a:t>‹#›</a:t>
            </a:fld>
            <a:endParaRPr lang="fr-FR" altLang="en-US"/>
          </a:p>
        </p:txBody>
      </p:sp>
    </p:spTree>
    <p:extLst>
      <p:ext uri="{BB962C8B-B14F-4D97-AF65-F5344CB8AC3E}">
        <p14:creationId xmlns:p14="http://schemas.microsoft.com/office/powerpoint/2010/main" val="1810769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58D1728-A867-4CFF-AC29-68E2EB4AEB57}" type="datetimeFigureOut">
              <a:rPr lang="fr-FR"/>
              <a:pPr>
                <a:defRPr/>
              </a:pPr>
              <a:t>13/09/2022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5C5056A-06C8-4945-90CD-1B00310CC430}" type="slidenum">
              <a:rPr lang="fr-FR" altLang="en-US"/>
              <a:pPr>
                <a:defRPr/>
              </a:pPr>
              <a:t>‹#›</a:t>
            </a:fld>
            <a:endParaRPr lang="fr-FR" altLang="en-US"/>
          </a:p>
        </p:txBody>
      </p:sp>
    </p:spTree>
    <p:extLst>
      <p:ext uri="{BB962C8B-B14F-4D97-AF65-F5344CB8AC3E}">
        <p14:creationId xmlns:p14="http://schemas.microsoft.com/office/powerpoint/2010/main" val="2570971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7139D26-101A-41B3-AE9D-8B6DCB8A2C19}" type="datetimeFigureOut">
              <a:rPr lang="fr-FR"/>
              <a:pPr>
                <a:defRPr/>
              </a:pPr>
              <a:t>13/09/2022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EBF1172-F792-4BC7-8A96-28D63CFED029}" type="slidenum">
              <a:rPr lang="fr-FR" altLang="en-US"/>
              <a:pPr>
                <a:defRPr/>
              </a:pPr>
              <a:t>‹#›</a:t>
            </a:fld>
            <a:endParaRPr lang="fr-FR" altLang="en-US"/>
          </a:p>
        </p:txBody>
      </p:sp>
    </p:spTree>
    <p:extLst>
      <p:ext uri="{BB962C8B-B14F-4D97-AF65-F5344CB8AC3E}">
        <p14:creationId xmlns:p14="http://schemas.microsoft.com/office/powerpoint/2010/main" val="1749763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D03EF70-1EFC-46D2-9C69-1106FB17DB3A}" type="datetimeFigureOut">
              <a:rPr lang="fr-FR"/>
              <a:pPr>
                <a:defRPr/>
              </a:pPr>
              <a:t>13/09/2022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3A5C12-9EE5-4266-93F1-2A40E2345396}" type="slidenum">
              <a:rPr lang="fr-FR" altLang="en-US"/>
              <a:pPr>
                <a:defRPr/>
              </a:pPr>
              <a:t>‹#›</a:t>
            </a:fld>
            <a:endParaRPr lang="fr-FR" altLang="en-US"/>
          </a:p>
        </p:txBody>
      </p:sp>
    </p:spTree>
    <p:extLst>
      <p:ext uri="{BB962C8B-B14F-4D97-AF65-F5344CB8AC3E}">
        <p14:creationId xmlns:p14="http://schemas.microsoft.com/office/powerpoint/2010/main" val="112385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29645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219466" y="2288293"/>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8913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Tree>
    <p:extLst>
      <p:ext uri="{BB962C8B-B14F-4D97-AF65-F5344CB8AC3E}">
        <p14:creationId xmlns:p14="http://schemas.microsoft.com/office/powerpoint/2010/main" val="34399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21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baseline="0">
                <a:solidFill>
                  <a:srgbClr val="003399"/>
                </a:solidFill>
              </a:defRPr>
            </a:lvl1pPr>
          </a:lstStyle>
          <a:p>
            <a:r>
              <a:rPr lang="fr-FR"/>
              <a:t>Modifiez le style du titre</a:t>
            </a:r>
          </a:p>
        </p:txBody>
      </p:sp>
      <p:sp>
        <p:nvSpPr>
          <p:cNvPr id="3" name="Espace réservé du contenu 2"/>
          <p:cNvSpPr>
            <a:spLocks noGrp="1"/>
          </p:cNvSpPr>
          <p:nvPr>
            <p:ph idx="1"/>
          </p:nvPr>
        </p:nvSpPr>
        <p:spPr>
          <a:xfrm>
            <a:off x="4766733" y="273051"/>
            <a:ext cx="6815667" cy="5316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260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55670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baseline="0">
                <a:solidFill>
                  <a:srgbClr val="003399"/>
                </a:solidFill>
              </a:defRPr>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Tree>
    <p:extLst>
      <p:ext uri="{BB962C8B-B14F-4D97-AF65-F5344CB8AC3E}">
        <p14:creationId xmlns:p14="http://schemas.microsoft.com/office/powerpoint/2010/main" val="293554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35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8" name="Rectangle 3"/>
          <p:cNvSpPr>
            <a:spLocks noGrp="1" noChangeArrowheads="1"/>
          </p:cNvSpPr>
          <p:nvPr>
            <p:ph type="body" idx="1"/>
          </p:nvPr>
        </p:nvSpPr>
        <p:spPr bwMode="auto">
          <a:xfrm>
            <a:off x="609600" y="1600200"/>
            <a:ext cx="109728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91" r:id="rId10"/>
    <p:sldLayoutId id="2147484592" r:id="rId11"/>
    <p:sldLayoutId id="2147484593" r:id="rId12"/>
    <p:sldLayoutId id="2147484594" r:id="rId13"/>
    <p:sldLayoutId id="2147484595" r:id="rId14"/>
    <p:sldLayoutId id="2147484596" r:id="rId15"/>
  </p:sldLayoutIdLst>
  <p:hf sldNum="0" hdr="0" ftr="0" dt="0"/>
  <p:txStyles>
    <p:titleStyle>
      <a:lvl1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72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p>
        </p:txBody>
      </p:sp>
      <p:sp>
        <p:nvSpPr>
          <p:cNvPr id="2052" name="Espace réservé du texte 2"/>
          <p:cNvSpPr>
            <a:spLocks noGrp="1"/>
          </p:cNvSpPr>
          <p:nvPr>
            <p:ph type="body" idx="1"/>
          </p:nvPr>
        </p:nvSpPr>
        <p:spPr bwMode="auto">
          <a:xfrm>
            <a:off x="838200" y="1825625"/>
            <a:ext cx="10515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Tree>
  </p:cSld>
  <p:clrMap bg1="lt1" tx1="dk1" bg2="lt2" tx2="dk2" accent1="accent1" accent2="accent2" accent3="accent3" accent4="accent4" accent5="accent5" accent6="accent6" hlink="hlink" folHlink="folHlink"/>
  <p:sldLayoutIdLst>
    <p:sldLayoutId id="2147484579"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itchFamily="34" charset="0"/>
        </a:defRPr>
      </a:lvl2pPr>
      <a:lvl3pPr algn="l" rtl="0" eaLnBrk="0" fontAlgn="base" hangingPunct="0">
        <a:lnSpc>
          <a:spcPct val="90000"/>
        </a:lnSpc>
        <a:spcBef>
          <a:spcPct val="0"/>
        </a:spcBef>
        <a:spcAft>
          <a:spcPct val="0"/>
        </a:spcAft>
        <a:defRPr sz="4400">
          <a:solidFill>
            <a:schemeClr val="bg1"/>
          </a:solidFill>
          <a:latin typeface="Calibri Light" pitchFamily="34" charset="0"/>
        </a:defRPr>
      </a:lvl3pPr>
      <a:lvl4pPr algn="l" rtl="0" eaLnBrk="0" fontAlgn="base" hangingPunct="0">
        <a:lnSpc>
          <a:spcPct val="90000"/>
        </a:lnSpc>
        <a:spcBef>
          <a:spcPct val="0"/>
        </a:spcBef>
        <a:spcAft>
          <a:spcPct val="0"/>
        </a:spcAft>
        <a:defRPr sz="4400">
          <a:solidFill>
            <a:schemeClr val="bg1"/>
          </a:solidFill>
          <a:latin typeface="Calibri Light" pitchFamily="34" charset="0"/>
        </a:defRPr>
      </a:lvl4pPr>
      <a:lvl5pPr algn="l" rtl="0" eaLnBrk="0" fontAlgn="base" hangingPunct="0">
        <a:lnSpc>
          <a:spcPct val="90000"/>
        </a:lnSpc>
        <a:spcBef>
          <a:spcPct val="0"/>
        </a:spcBef>
        <a:spcAft>
          <a:spcPct val="0"/>
        </a:spcAft>
        <a:defRPr sz="4400">
          <a:solidFill>
            <a:schemeClr val="bg1"/>
          </a:solidFill>
          <a:latin typeface="Calibri Light" pitchFamily="34" charset="0"/>
        </a:defRPr>
      </a:lvl5pPr>
      <a:lvl6pPr marL="457200" algn="l" rtl="0" fontAlgn="base">
        <a:lnSpc>
          <a:spcPct val="90000"/>
        </a:lnSpc>
        <a:spcBef>
          <a:spcPct val="0"/>
        </a:spcBef>
        <a:spcAft>
          <a:spcPct val="0"/>
        </a:spcAft>
        <a:defRPr sz="4400">
          <a:solidFill>
            <a:schemeClr val="bg1"/>
          </a:solidFill>
          <a:latin typeface="Calibri Light" pitchFamily="34" charset="0"/>
        </a:defRPr>
      </a:lvl6pPr>
      <a:lvl7pPr marL="914400" algn="l" rtl="0" fontAlgn="base">
        <a:lnSpc>
          <a:spcPct val="90000"/>
        </a:lnSpc>
        <a:spcBef>
          <a:spcPct val="0"/>
        </a:spcBef>
        <a:spcAft>
          <a:spcPct val="0"/>
        </a:spcAft>
        <a:defRPr sz="4400">
          <a:solidFill>
            <a:schemeClr val="bg1"/>
          </a:solidFill>
          <a:latin typeface="Calibri Light" pitchFamily="34" charset="0"/>
        </a:defRPr>
      </a:lvl7pPr>
      <a:lvl8pPr marL="1371600" algn="l" rtl="0" fontAlgn="base">
        <a:lnSpc>
          <a:spcPct val="90000"/>
        </a:lnSpc>
        <a:spcBef>
          <a:spcPct val="0"/>
        </a:spcBef>
        <a:spcAft>
          <a:spcPct val="0"/>
        </a:spcAft>
        <a:defRPr sz="4400">
          <a:solidFill>
            <a:schemeClr val="bg1"/>
          </a:solidFill>
          <a:latin typeface="Calibri Light" pitchFamily="34" charset="0"/>
        </a:defRPr>
      </a:lvl8pPr>
      <a:lvl9pPr marL="1828800" algn="l" rtl="0" fontAlgn="base">
        <a:lnSpc>
          <a:spcPct val="90000"/>
        </a:lnSpc>
        <a:spcBef>
          <a:spcPct val="0"/>
        </a:spcBef>
        <a:spcAft>
          <a:spcPct val="0"/>
        </a:spcAft>
        <a:defRPr sz="4400">
          <a:solidFill>
            <a:schemeClr val="bg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1538" y="-53975"/>
            <a:ext cx="13846176"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Espace réservé du texte 2"/>
          <p:cNvSpPr>
            <a:spLocks noGrp="1"/>
          </p:cNvSpPr>
          <p:nvPr>
            <p:ph type="body" idx="1"/>
          </p:nvPr>
        </p:nvSpPr>
        <p:spPr bwMode="auto">
          <a:xfrm>
            <a:off x="838200" y="2852738"/>
            <a:ext cx="10515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p>
        </p:txBody>
      </p:sp>
      <p:sp>
        <p:nvSpPr>
          <p:cNvPr id="4099"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DAAA64BE-2555-4991-9F8D-BC218B537A79}" type="datetimeFigureOut">
              <a:rPr lang="fr-FR"/>
              <a:pPr>
                <a:defRPr/>
              </a:pPr>
              <a:t>13/09/2022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EA819681-5BF9-4387-B64D-2FA01BC9C316}" type="slidenum">
              <a:rPr lang="fr-FR" altLang="en-US"/>
              <a:pPr>
                <a:defRPr/>
              </a:pPr>
              <a:t>‹#›</a:t>
            </a:fld>
            <a:endParaRPr lang="fr-FR" altLang="en-US"/>
          </a:p>
        </p:txBody>
      </p:sp>
      <p:pic>
        <p:nvPicPr>
          <p:cNvPr id="4103" name="Imag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7563" y="-26988"/>
            <a:ext cx="1373187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1492250"/>
            <a:ext cx="10363200" cy="1111250"/>
          </a:xfrm>
        </p:spPr>
        <p:txBody>
          <a:bodyPr/>
          <a:lstStyle/>
          <a:p>
            <a:pPr>
              <a:defRPr/>
            </a:pPr>
            <a:r>
              <a:rPr lang="en-US" sz="3200" dirty="0">
                <a:solidFill>
                  <a:schemeClr val="tx2">
                    <a:lumMod val="75000"/>
                  </a:schemeClr>
                </a:solidFill>
                <a:latin typeface="Calibri" panose="020F0502020204030204" pitchFamily="34" charset="0"/>
                <a:cs typeface="Calibri" panose="020F0502020204030204" pitchFamily="34" charset="0"/>
              </a:rPr>
              <a:t/>
            </a:r>
            <a:br>
              <a:rPr lang="en-US" sz="3200" dirty="0">
                <a:solidFill>
                  <a:schemeClr val="tx2">
                    <a:lumMod val="75000"/>
                  </a:schemeClr>
                </a:solidFill>
                <a:latin typeface="Calibri" panose="020F0502020204030204" pitchFamily="34" charset="0"/>
                <a:cs typeface="Calibri" panose="020F0502020204030204" pitchFamily="34" charset="0"/>
              </a:rPr>
            </a:br>
            <a:r>
              <a:rPr lang="en-US" sz="3200" dirty="0">
                <a:solidFill>
                  <a:schemeClr val="tx2">
                    <a:lumMod val="75000"/>
                  </a:schemeClr>
                </a:solidFill>
                <a:latin typeface="Calibri" panose="020F0502020204030204" pitchFamily="34" charset="0"/>
                <a:cs typeface="Calibri" panose="020F0502020204030204" pitchFamily="34" charset="0"/>
              </a:rPr>
              <a:t>Molecular Methods in phytoplankton research/monitoring: Case studies from the Gulf of Trieste</a:t>
            </a:r>
            <a:endParaRPr lang="en-GB" dirty="0"/>
          </a:p>
        </p:txBody>
      </p:sp>
      <p:sp>
        <p:nvSpPr>
          <p:cNvPr id="34819" name="Text Placeholder 7"/>
          <p:cNvSpPr>
            <a:spLocks noGrp="1"/>
          </p:cNvSpPr>
          <p:nvPr>
            <p:ph type="body" idx="1"/>
          </p:nvPr>
        </p:nvSpPr>
        <p:spPr>
          <a:xfrm>
            <a:off x="849313" y="3236913"/>
            <a:ext cx="10363200" cy="1500187"/>
          </a:xfrm>
        </p:spPr>
        <p:txBody>
          <a:bodyPr/>
          <a:lstStyle/>
          <a:p>
            <a:r>
              <a:rPr lang="en-US" altLang="en-US" smtClean="0"/>
              <a:t>Dr. Timotej Turk Dermastia, Marine Biology Station Piran, National Institute of Biology</a:t>
            </a:r>
            <a:endParaRPr lang="en-GB" altLang="en-US" smtClean="0"/>
          </a:p>
        </p:txBody>
      </p:sp>
      <p:pic>
        <p:nvPicPr>
          <p:cNvPr id="3482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4737100"/>
            <a:ext cx="372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477838" y="482600"/>
            <a:ext cx="10972800" cy="1143000"/>
          </a:xfrm>
        </p:spPr>
        <p:txBody>
          <a:bodyPr/>
          <a:lstStyle/>
          <a:p>
            <a:r>
              <a:rPr lang="en-US" altLang="en-US" i="1" smtClean="0"/>
              <a:t>rbcL </a:t>
            </a:r>
            <a:r>
              <a:rPr lang="en-US" altLang="en-US" smtClean="0"/>
              <a:t>obtained population structure of </a:t>
            </a:r>
            <a:r>
              <a:rPr lang="en-US" altLang="en-US" i="1" smtClean="0"/>
              <a:t>Pseudo-nitzschia galaxiae </a:t>
            </a:r>
            <a:r>
              <a:rPr lang="en-US" altLang="en-US" smtClean="0"/>
              <a:t>and </a:t>
            </a:r>
            <a:r>
              <a:rPr lang="en-US" altLang="en-US" i="1" smtClean="0"/>
              <a:t>Chaetoceros tenuissimus</a:t>
            </a:r>
            <a:endParaRPr lang="en-GB" altLang="en-US" i="1" smtClean="0"/>
          </a:p>
        </p:txBody>
      </p:sp>
      <p:pic>
        <p:nvPicPr>
          <p:cNvPr id="44035"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14750" y="1349375"/>
            <a:ext cx="7864475"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185738" y="131763"/>
            <a:ext cx="10972800" cy="1143000"/>
          </a:xfrm>
        </p:spPr>
        <p:txBody>
          <a:bodyPr/>
          <a:lstStyle/>
          <a:p>
            <a:r>
              <a:rPr lang="en-US" altLang="en-US" smtClean="0"/>
              <a:t>HAB taxa dynamics with 18S</a:t>
            </a:r>
            <a:endParaRPr lang="en-GB" altLang="en-US" smtClean="0"/>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b="31409"/>
          <a:stretch>
            <a:fillRect/>
          </a:stretch>
        </p:blipFill>
        <p:spPr bwMode="auto">
          <a:xfrm>
            <a:off x="1312863" y="1041400"/>
            <a:ext cx="4673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p:cNvPicPr>
          <p:nvPr/>
        </p:nvPicPr>
        <p:blipFill>
          <a:blip r:embed="rId3">
            <a:extLst>
              <a:ext uri="{28A0092B-C50C-407E-A947-70E740481C1C}">
                <a14:useLocalDpi xmlns:a14="http://schemas.microsoft.com/office/drawing/2010/main" val="0"/>
              </a:ext>
            </a:extLst>
          </a:blip>
          <a:srcRect l="17659" t="69551" r="23227" b="-67"/>
          <a:stretch>
            <a:fillRect/>
          </a:stretch>
        </p:blipFill>
        <p:spPr bwMode="auto">
          <a:xfrm>
            <a:off x="6445250" y="1584325"/>
            <a:ext cx="5002213"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1833563" y="1924050"/>
            <a:ext cx="84772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lgn="just">
              <a:lnSpc>
                <a:spcPct val="150000"/>
              </a:lnSpc>
              <a:spcBef>
                <a:spcPct val="0"/>
              </a:spcBef>
              <a:buFontTx/>
              <a:buNone/>
            </a:pPr>
            <a:r>
              <a:rPr lang="en-US" altLang="en-US" sz="1800" b="1" i="1">
                <a:latin typeface="Arial" panose="020B0604020202020204" pitchFamily="34" charset="0"/>
              </a:rPr>
              <a:t>Expected outcome:</a:t>
            </a:r>
          </a:p>
          <a:p>
            <a:pPr algn="just">
              <a:lnSpc>
                <a:spcPct val="150000"/>
              </a:lnSpc>
              <a:spcBef>
                <a:spcPct val="0"/>
              </a:spcBef>
            </a:pPr>
            <a:r>
              <a:rPr lang="en-US" altLang="en-US" sz="1800">
                <a:latin typeface="Arial" panose="020B0604020202020204" pitchFamily="34" charset="0"/>
              </a:rPr>
              <a:t>A spatially and temporarily broad analysis of different levels of the plankton community. Bacterioplankton and phytoplankton will be analyzed with standard phylogenetic markers (16S and 18S), while zooplankton will be analyzed with COI. </a:t>
            </a:r>
          </a:p>
          <a:p>
            <a:pPr algn="just">
              <a:lnSpc>
                <a:spcPct val="150000"/>
              </a:lnSpc>
              <a:spcBef>
                <a:spcPct val="0"/>
              </a:spcBef>
            </a:pPr>
            <a:r>
              <a:rPr lang="en-US" altLang="en-US" sz="1800">
                <a:latin typeface="Arial" panose="020B0604020202020204" pitchFamily="34" charset="0"/>
              </a:rPr>
              <a:t>Potential to uncover unknown diversity, invasive species and harmful organism and understand the ecological roles and impacts of certain species on the entire planktonic community. </a:t>
            </a:r>
          </a:p>
          <a:p>
            <a:pPr algn="just">
              <a:lnSpc>
                <a:spcPct val="150000"/>
              </a:lnSpc>
              <a:spcBef>
                <a:spcPct val="0"/>
              </a:spcBef>
            </a:pPr>
            <a:r>
              <a:rPr lang="en-US" altLang="en-US" sz="1800">
                <a:latin typeface="Arial" panose="020B0604020202020204" pitchFamily="34" charset="0"/>
              </a:rPr>
              <a:t> Scientific paper(s)</a:t>
            </a:r>
          </a:p>
          <a:p>
            <a:pPr algn="just">
              <a:lnSpc>
                <a:spcPct val="150000"/>
              </a:lnSpc>
              <a:spcBef>
                <a:spcPct val="0"/>
              </a:spcBef>
              <a:buFontTx/>
              <a:buNone/>
            </a:pPr>
            <a:r>
              <a:rPr lang="sr-Latn-ME" altLang="en-US" sz="1800">
                <a:latin typeface="Arial" panose="020B0604020202020204" pitchFamily="34" charset="0"/>
              </a:rPr>
              <a:t> </a:t>
            </a:r>
            <a:endParaRPr lang="en-US" altLang="en-US" sz="1800">
              <a:latin typeface="Arial" panose="020B0604020202020204" pitchFamily="34" charset="0"/>
            </a:endParaRPr>
          </a:p>
          <a:p>
            <a:pPr algn="just">
              <a:lnSpc>
                <a:spcPct val="150000"/>
              </a:lnSpc>
              <a:spcBef>
                <a:spcPct val="0"/>
              </a:spcBef>
              <a:buFontTx/>
              <a:buNone/>
            </a:pPr>
            <a:endParaRPr lang="en-US" altLang="en-US" sz="1800">
              <a:latin typeface="Arial" panose="020B0604020202020204" pitchFamily="34" charset="0"/>
            </a:endParaRPr>
          </a:p>
        </p:txBody>
      </p:sp>
      <p:sp>
        <p:nvSpPr>
          <p:cNvPr id="2" name="Rectangle 1"/>
          <p:cNvSpPr/>
          <p:nvPr/>
        </p:nvSpPr>
        <p:spPr>
          <a:xfrm>
            <a:off x="249238" y="260350"/>
            <a:ext cx="7929562" cy="1570038"/>
          </a:xfrm>
          <a:prstGeom prst="rect">
            <a:avLst/>
          </a:prstGeom>
        </p:spPr>
        <p:txBody>
          <a:bodyPr>
            <a:spAutoFit/>
          </a:bodyPr>
          <a:lstStyle/>
          <a:p>
            <a:pPr marL="514350" indent="-514350">
              <a:spcBef>
                <a:spcPts val="1200"/>
              </a:spcBef>
              <a:buFont typeface="+mj-lt"/>
              <a:buAutoNum type="arabicPeriod" startAt="2"/>
              <a:defRPr/>
            </a:pPr>
            <a:r>
              <a:rPr lang="en-US" sz="3200" b="1" kern="0" dirty="0">
                <a:solidFill>
                  <a:schemeClr val="tx2">
                    <a:lumMod val="75000"/>
                  </a:schemeClr>
                </a:solidFill>
                <a:latin typeface="Calibri" panose="020F0502020204030204" pitchFamily="34" charset="0"/>
                <a:cs typeface="Calibri" panose="020F0502020204030204" pitchFamily="34" charset="0"/>
              </a:rPr>
              <a:t>CASE STUDY: Plankton communities in the Gulf of Trieste – Joint action between NIB and OGS</a:t>
            </a:r>
            <a:endParaRPr lang="sl-SI" sz="3200" b="1" kern="0" dirty="0">
              <a:solidFill>
                <a:schemeClr val="tx2">
                  <a:lumMod val="75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627063" y="782638"/>
            <a:ext cx="847725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lgn="just">
              <a:lnSpc>
                <a:spcPct val="150000"/>
              </a:lnSpc>
              <a:spcBef>
                <a:spcPct val="0"/>
              </a:spcBef>
              <a:buFontTx/>
              <a:buNone/>
            </a:pPr>
            <a:r>
              <a:rPr lang="sr-Latn-ME" altLang="en-US" sz="2400" b="1" i="1">
                <a:latin typeface="Arial" panose="020B0604020202020204" pitchFamily="34" charset="0"/>
              </a:rPr>
              <a:t>Aim</a:t>
            </a:r>
            <a:r>
              <a:rPr lang="sr-Latn-ME" altLang="en-US" sz="2400">
                <a:latin typeface="Arial" panose="020B0604020202020204" pitchFamily="34" charset="0"/>
              </a:rPr>
              <a:t>:</a:t>
            </a:r>
            <a:r>
              <a:rPr lang="en-US" altLang="en-US" sz="2400">
                <a:latin typeface="Arial" panose="020B0604020202020204" pitchFamily="34" charset="0"/>
              </a:rPr>
              <a:t> To test consolidated protocols on three different trophic levels</a:t>
            </a:r>
          </a:p>
          <a:p>
            <a:pPr algn="just">
              <a:lnSpc>
                <a:spcPct val="150000"/>
              </a:lnSpc>
              <a:spcBef>
                <a:spcPct val="0"/>
              </a:spcBef>
              <a:buFontTx/>
              <a:buNone/>
            </a:pPr>
            <a:r>
              <a:rPr lang="en-US" altLang="en-US" sz="2400" b="1" i="1">
                <a:latin typeface="Arial" panose="020B0604020202020204" pitchFamily="34" charset="0"/>
              </a:rPr>
              <a:t>Progress summary:</a:t>
            </a:r>
          </a:p>
          <a:p>
            <a:pPr algn="just">
              <a:lnSpc>
                <a:spcPct val="150000"/>
              </a:lnSpc>
              <a:spcBef>
                <a:spcPct val="0"/>
              </a:spcBef>
            </a:pPr>
            <a:r>
              <a:rPr lang="en-US" altLang="en-US" sz="2400">
                <a:latin typeface="Arial" panose="020B0604020202020204" pitchFamily="34" charset="0"/>
              </a:rPr>
              <a:t>Year-long monthly sampling for bacterioplankton, phytoplankton and zooplankton in the Gulf of Trieste</a:t>
            </a:r>
          </a:p>
          <a:p>
            <a:pPr algn="just">
              <a:lnSpc>
                <a:spcPct val="150000"/>
              </a:lnSpc>
              <a:spcBef>
                <a:spcPct val="0"/>
              </a:spcBef>
            </a:pPr>
            <a:r>
              <a:rPr lang="en-US" altLang="en-US" sz="2400">
                <a:latin typeface="Arial" panose="020B0604020202020204" pitchFamily="34" charset="0"/>
              </a:rPr>
              <a:t>Two LTER stations (C1 in Italy and Vida in Slovenia)</a:t>
            </a:r>
          </a:p>
          <a:p>
            <a:pPr algn="just">
              <a:lnSpc>
                <a:spcPct val="150000"/>
              </a:lnSpc>
              <a:spcBef>
                <a:spcPct val="0"/>
              </a:spcBef>
            </a:pPr>
            <a:r>
              <a:rPr lang="en-US" altLang="en-US" sz="2400">
                <a:latin typeface="Arial" panose="020B0604020202020204" pitchFamily="34" charset="0"/>
              </a:rPr>
              <a:t>Sampling and sequencing concluded. Bioinformatic analysis ongoing. </a:t>
            </a:r>
          </a:p>
          <a:p>
            <a:pPr algn="just">
              <a:lnSpc>
                <a:spcPct val="150000"/>
              </a:lnSpc>
              <a:spcBef>
                <a:spcPct val="0"/>
              </a:spcBef>
              <a:buFontTx/>
              <a:buNone/>
            </a:pPr>
            <a:r>
              <a:rPr lang="sr-Latn-ME" altLang="en-US" sz="2400">
                <a:latin typeface="Arial" panose="020B0604020202020204" pitchFamily="34" charset="0"/>
              </a:rPr>
              <a:t> </a:t>
            </a:r>
            <a:endParaRPr lang="en-US" altLang="en-US" sz="2400">
              <a:latin typeface="Arial" panose="020B0604020202020204" pitchFamily="34" charset="0"/>
            </a:endParaRPr>
          </a:p>
          <a:p>
            <a:pPr algn="just">
              <a:lnSpc>
                <a:spcPct val="150000"/>
              </a:lnSpc>
              <a:spcBef>
                <a:spcPct val="0"/>
              </a:spcBef>
              <a:buFontTx/>
              <a:buNone/>
            </a:pPr>
            <a:endParaRPr lang="en-US" altLang="en-US" sz="2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407988" y="490538"/>
            <a:ext cx="8477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50000"/>
              </a:lnSpc>
              <a:defRPr/>
            </a:pPr>
            <a:r>
              <a:rPr lang="en-GB" b="1" i="1" kern="0" dirty="0" smtClean="0"/>
              <a:t>Example of data rendering for environmental threat assessment: potential  bacterial pathogens</a:t>
            </a:r>
            <a:r>
              <a:rPr lang="en-US" altLang="en-US" b="1" i="1" dirty="0" smtClean="0"/>
              <a:t>:</a:t>
            </a:r>
          </a:p>
          <a:p>
            <a:pPr algn="just">
              <a:lnSpc>
                <a:spcPct val="150000"/>
              </a:lnSpc>
              <a:defRPr/>
            </a:pPr>
            <a:r>
              <a:rPr lang="sr-Latn-ME" altLang="en-US" dirty="0" smtClean="0"/>
              <a:t> </a:t>
            </a:r>
            <a:endParaRPr lang="en-US" altLang="en-US" dirty="0" smtClean="0"/>
          </a:p>
          <a:p>
            <a:pPr algn="just">
              <a:lnSpc>
                <a:spcPct val="150000"/>
              </a:lnSpc>
              <a:defRPr/>
            </a:pPr>
            <a:endParaRPr lang="en-US" altLang="en-US" dirty="0" smtClean="0"/>
          </a:p>
        </p:txBody>
      </p:sp>
      <p:pic>
        <p:nvPicPr>
          <p:cNvPr id="48131"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3563" y="1143000"/>
            <a:ext cx="35306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p:cNvSpPr txBox="1">
            <a:spLocks noChangeArrowheads="1"/>
          </p:cNvSpPr>
          <p:nvPr/>
        </p:nvSpPr>
        <p:spPr bwMode="auto">
          <a:xfrm>
            <a:off x="7834313" y="5419725"/>
            <a:ext cx="354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Courtesy of Mauro Celussi, OGS</a:t>
            </a: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44838"/>
            <a:ext cx="45593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4014788"/>
            <a:ext cx="4632325"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3238" y="2117725"/>
            <a:ext cx="463232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3144838"/>
            <a:ext cx="45593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44838"/>
            <a:ext cx="45593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3144838"/>
            <a:ext cx="45593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flipH="1">
            <a:off x="7988300" y="1539875"/>
            <a:ext cx="407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Ribosome with rRNA</a:t>
            </a:r>
            <a:endParaRPr lang="en-GB" altLang="en-US" sz="1800">
              <a:latin typeface="Arial" panose="020B0604020202020204" pitchFamily="34" charset="0"/>
            </a:endParaRPr>
          </a:p>
        </p:txBody>
      </p:sp>
      <p:cxnSp>
        <p:nvCxnSpPr>
          <p:cNvPr id="11" name="Straight Arrow Connector 10"/>
          <p:cNvCxnSpPr/>
          <p:nvPr/>
        </p:nvCxnSpPr>
        <p:spPr>
          <a:xfrm flipH="1">
            <a:off x="7181850" y="1824038"/>
            <a:ext cx="806450" cy="207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8" name="Group 47"/>
          <p:cNvGrpSpPr>
            <a:grpSpLocks/>
          </p:cNvGrpSpPr>
          <p:nvPr/>
        </p:nvGrpSpPr>
        <p:grpSpPr bwMode="auto">
          <a:xfrm>
            <a:off x="6938963" y="2836863"/>
            <a:ext cx="5119687" cy="4052887"/>
            <a:chOff x="5222388" y="1795726"/>
            <a:chExt cx="3840332" cy="3039790"/>
          </a:xfrm>
        </p:grpSpPr>
        <p:cxnSp>
          <p:nvCxnSpPr>
            <p:cNvPr id="16" name="Straight Arrow Connector 15"/>
            <p:cNvCxnSpPr/>
            <p:nvPr/>
          </p:nvCxnSpPr>
          <p:spPr>
            <a:xfrm>
              <a:off x="5742768" y="4562852"/>
              <a:ext cx="3319952" cy="95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5751104" y="1795726"/>
              <a:ext cx="0" cy="27766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5222388" y="3318588"/>
              <a:ext cx="346249" cy="550151"/>
            </a:xfrm>
            <a:prstGeom prst="rect">
              <a:avLst/>
            </a:prstGeom>
            <a:noFill/>
          </p:spPr>
          <p:txBody>
            <a:bodyPr vert="vert270" wrap="none">
              <a:spAutoFit/>
            </a:bodyPr>
            <a:lstStyle/>
            <a:p>
              <a:pPr>
                <a:defRPr/>
              </a:pPr>
              <a:r>
                <a:rPr lang="en-US" dirty="0"/>
                <a:t>Signal</a:t>
              </a:r>
              <a:endParaRPr lang="en-GB" dirty="0"/>
            </a:p>
          </p:txBody>
        </p:sp>
        <p:sp>
          <p:nvSpPr>
            <p:cNvPr id="49178" name="TextBox 20"/>
            <p:cNvSpPr txBox="1">
              <a:spLocks noChangeArrowheads="1"/>
            </p:cNvSpPr>
            <p:nvPr/>
          </p:nvSpPr>
          <p:spPr bwMode="auto">
            <a:xfrm>
              <a:off x="6489806" y="4558517"/>
              <a:ext cx="1581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RNA concentration</a:t>
              </a:r>
              <a:endParaRPr lang="en-GB" altLang="en-US" sz="1800">
                <a:latin typeface="Arial" panose="020B0604020202020204" pitchFamily="34" charset="0"/>
              </a:endParaRPr>
            </a:p>
          </p:txBody>
        </p:sp>
        <p:sp>
          <p:nvSpPr>
            <p:cNvPr id="25" name="Freeform 24"/>
            <p:cNvSpPr/>
            <p:nvPr/>
          </p:nvSpPr>
          <p:spPr>
            <a:xfrm>
              <a:off x="5742768" y="3403136"/>
              <a:ext cx="754968" cy="1118042"/>
            </a:xfrm>
            <a:custGeom>
              <a:avLst/>
              <a:gdLst>
                <a:gd name="connsiteX0" fmla="*/ 0 w 751840"/>
                <a:gd name="connsiteY0" fmla="*/ 1117615 h 1137935"/>
                <a:gd name="connsiteX1" fmla="*/ 335280 w 751840"/>
                <a:gd name="connsiteY1" fmla="*/ 15 h 1137935"/>
                <a:gd name="connsiteX2" fmla="*/ 751840 w 751840"/>
                <a:gd name="connsiteY2" fmla="*/ 1137935 h 1137935"/>
                <a:gd name="connsiteX0" fmla="*/ 0 w 735798"/>
                <a:gd name="connsiteY0" fmla="*/ 1117630 h 1117630"/>
                <a:gd name="connsiteX1" fmla="*/ 335280 w 735798"/>
                <a:gd name="connsiteY1" fmla="*/ 30 h 1117630"/>
                <a:gd name="connsiteX2" fmla="*/ 735798 w 735798"/>
                <a:gd name="connsiteY2" fmla="*/ 1089823 h 1117630"/>
                <a:gd name="connsiteX0" fmla="*/ 0 w 735798"/>
                <a:gd name="connsiteY0" fmla="*/ 1117626 h 1117626"/>
                <a:gd name="connsiteX1" fmla="*/ 335280 w 735798"/>
                <a:gd name="connsiteY1" fmla="*/ 26 h 1117626"/>
                <a:gd name="connsiteX2" fmla="*/ 735798 w 735798"/>
                <a:gd name="connsiteY2" fmla="*/ 1089819 h 1117626"/>
                <a:gd name="connsiteX0" fmla="*/ 0 w 754514"/>
                <a:gd name="connsiteY0" fmla="*/ 1117626 h 1117626"/>
                <a:gd name="connsiteX1" fmla="*/ 335280 w 754514"/>
                <a:gd name="connsiteY1" fmla="*/ 26 h 1117626"/>
                <a:gd name="connsiteX2" fmla="*/ 754514 w 754514"/>
                <a:gd name="connsiteY2" fmla="*/ 1089819 h 1117626"/>
              </a:gdLst>
              <a:ahLst/>
              <a:cxnLst>
                <a:cxn ang="0">
                  <a:pos x="connsiteX0" y="connsiteY0"/>
                </a:cxn>
                <a:cxn ang="0">
                  <a:pos x="connsiteX1" y="connsiteY1"/>
                </a:cxn>
                <a:cxn ang="0">
                  <a:pos x="connsiteX2" y="connsiteY2"/>
                </a:cxn>
              </a:cxnLst>
              <a:rect l="l" t="t" r="r" b="b"/>
              <a:pathLst>
                <a:path w="754514" h="1117626">
                  <a:moveTo>
                    <a:pt x="0" y="1117626"/>
                  </a:moveTo>
                  <a:cubicBezTo>
                    <a:pt x="104986" y="557132"/>
                    <a:pt x="209528" y="4661"/>
                    <a:pt x="335280" y="26"/>
                  </a:cubicBezTo>
                  <a:cubicBezTo>
                    <a:pt x="461032" y="-4609"/>
                    <a:pt x="550066" y="613457"/>
                    <a:pt x="754514" y="1089819"/>
                  </a:cubicBezTo>
                </a:path>
              </a:pathLst>
            </a:cu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sp>
        <p:nvSpPr>
          <p:cNvPr id="28" name="Freeform 27"/>
          <p:cNvSpPr/>
          <p:nvPr/>
        </p:nvSpPr>
        <p:spPr>
          <a:xfrm>
            <a:off x="8588375" y="4071938"/>
            <a:ext cx="1063625" cy="2398712"/>
          </a:xfrm>
          <a:custGeom>
            <a:avLst/>
            <a:gdLst>
              <a:gd name="connsiteX0" fmla="*/ 0 w 772160"/>
              <a:gd name="connsiteY0" fmla="*/ 1768347 h 1831068"/>
              <a:gd name="connsiteX1" fmla="*/ 121920 w 772160"/>
              <a:gd name="connsiteY1" fmla="*/ 1615947 h 1831068"/>
              <a:gd name="connsiteX2" fmla="*/ 345440 w 772160"/>
              <a:gd name="connsiteY2" fmla="*/ 507 h 1831068"/>
              <a:gd name="connsiteX3" fmla="*/ 772160 w 772160"/>
              <a:gd name="connsiteY3" fmla="*/ 1798827 h 1831068"/>
              <a:gd name="connsiteX0" fmla="*/ 0 w 797560"/>
              <a:gd name="connsiteY0" fmla="*/ 1692143 h 1798823"/>
              <a:gd name="connsiteX1" fmla="*/ 147320 w 797560"/>
              <a:gd name="connsiteY1" fmla="*/ 1615943 h 1798823"/>
              <a:gd name="connsiteX2" fmla="*/ 370840 w 797560"/>
              <a:gd name="connsiteY2" fmla="*/ 503 h 1798823"/>
              <a:gd name="connsiteX3" fmla="*/ 797560 w 797560"/>
              <a:gd name="connsiteY3" fmla="*/ 1798823 h 1798823"/>
            </a:gdLst>
            <a:ahLst/>
            <a:cxnLst>
              <a:cxn ang="0">
                <a:pos x="connsiteX0" y="connsiteY0"/>
              </a:cxn>
              <a:cxn ang="0">
                <a:pos x="connsiteX1" y="connsiteY1"/>
              </a:cxn>
              <a:cxn ang="0">
                <a:pos x="connsiteX2" y="connsiteY2"/>
              </a:cxn>
              <a:cxn ang="0">
                <a:pos x="connsiteX3" y="connsiteY3"/>
              </a:cxn>
            </a:cxnLst>
            <a:rect l="l" t="t" r="r" b="b"/>
            <a:pathLst>
              <a:path w="797560" h="1798823">
                <a:moveTo>
                  <a:pt x="0" y="1692143"/>
                </a:moveTo>
                <a:cubicBezTo>
                  <a:pt x="32173" y="1763263"/>
                  <a:pt x="85513" y="1897883"/>
                  <a:pt x="147320" y="1615943"/>
                </a:cubicBezTo>
                <a:cubicBezTo>
                  <a:pt x="209127" y="1334003"/>
                  <a:pt x="262467" y="-29977"/>
                  <a:pt x="370840" y="503"/>
                </a:cubicBezTo>
                <a:cubicBezTo>
                  <a:pt x="479213" y="30983"/>
                  <a:pt x="638386" y="914903"/>
                  <a:pt x="797560" y="1798823"/>
                </a:cubicBezTo>
              </a:path>
            </a:pathLst>
          </a:cu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9" name="Freeform 28"/>
          <p:cNvSpPr/>
          <p:nvPr/>
        </p:nvSpPr>
        <p:spPr>
          <a:xfrm>
            <a:off x="9664700" y="2836863"/>
            <a:ext cx="1300163" cy="3689350"/>
          </a:xfrm>
          <a:custGeom>
            <a:avLst/>
            <a:gdLst>
              <a:gd name="connsiteX0" fmla="*/ 505 w 975865"/>
              <a:gd name="connsiteY0" fmla="*/ 2712754 h 2950525"/>
              <a:gd name="connsiteX1" fmla="*/ 71625 w 975865"/>
              <a:gd name="connsiteY1" fmla="*/ 2682274 h 2950525"/>
              <a:gd name="connsiteX2" fmla="*/ 447545 w 975865"/>
              <a:gd name="connsiteY2" fmla="*/ 34 h 2950525"/>
              <a:gd name="connsiteX3" fmla="*/ 975865 w 975865"/>
              <a:gd name="connsiteY3" fmla="*/ 2743234 h 2950525"/>
              <a:gd name="connsiteX0" fmla="*/ 26 w 975386"/>
              <a:gd name="connsiteY0" fmla="*/ 2715632 h 2791959"/>
              <a:gd name="connsiteX1" fmla="*/ 157506 w 975386"/>
              <a:gd name="connsiteY1" fmla="*/ 2227952 h 2791959"/>
              <a:gd name="connsiteX2" fmla="*/ 447066 w 975386"/>
              <a:gd name="connsiteY2" fmla="*/ 2912 h 2791959"/>
              <a:gd name="connsiteX3" fmla="*/ 975386 w 975386"/>
              <a:gd name="connsiteY3" fmla="*/ 2746112 h 2791959"/>
              <a:gd name="connsiteX0" fmla="*/ 16 w 975376"/>
              <a:gd name="connsiteY0" fmla="*/ 2715408 h 2773531"/>
              <a:gd name="connsiteX1" fmla="*/ 157496 w 975376"/>
              <a:gd name="connsiteY1" fmla="*/ 2227728 h 2773531"/>
              <a:gd name="connsiteX2" fmla="*/ 447056 w 975376"/>
              <a:gd name="connsiteY2" fmla="*/ 2688 h 2773531"/>
              <a:gd name="connsiteX3" fmla="*/ 975376 w 975376"/>
              <a:gd name="connsiteY3" fmla="*/ 2745888 h 2773531"/>
              <a:gd name="connsiteX0" fmla="*/ 11 w 975371"/>
              <a:gd name="connsiteY0" fmla="*/ 2715388 h 2772175"/>
              <a:gd name="connsiteX1" fmla="*/ 157491 w 975371"/>
              <a:gd name="connsiteY1" fmla="*/ 2227708 h 2772175"/>
              <a:gd name="connsiteX2" fmla="*/ 447051 w 975371"/>
              <a:gd name="connsiteY2" fmla="*/ 2668 h 2772175"/>
              <a:gd name="connsiteX3" fmla="*/ 975371 w 975371"/>
              <a:gd name="connsiteY3" fmla="*/ 2745868 h 2772175"/>
              <a:gd name="connsiteX0" fmla="*/ 17 w 975377"/>
              <a:gd name="connsiteY0" fmla="*/ 2715314 h 2767253"/>
              <a:gd name="connsiteX1" fmla="*/ 157497 w 975377"/>
              <a:gd name="connsiteY1" fmla="*/ 2227634 h 2767253"/>
              <a:gd name="connsiteX2" fmla="*/ 447057 w 975377"/>
              <a:gd name="connsiteY2" fmla="*/ 2594 h 2767253"/>
              <a:gd name="connsiteX3" fmla="*/ 975377 w 975377"/>
              <a:gd name="connsiteY3" fmla="*/ 2745794 h 2767253"/>
            </a:gdLst>
            <a:ahLst/>
            <a:cxnLst>
              <a:cxn ang="0">
                <a:pos x="connsiteX0" y="connsiteY0"/>
              </a:cxn>
              <a:cxn ang="0">
                <a:pos x="connsiteX1" y="connsiteY1"/>
              </a:cxn>
              <a:cxn ang="0">
                <a:pos x="connsiteX2" y="connsiteY2"/>
              </a:cxn>
              <a:cxn ang="0">
                <a:pos x="connsiteX3" y="connsiteY3"/>
              </a:cxn>
            </a:cxnLst>
            <a:rect l="l" t="t" r="r" b="b"/>
            <a:pathLst>
              <a:path w="975377" h="2767253">
                <a:moveTo>
                  <a:pt x="17" y="2715314"/>
                </a:moveTo>
                <a:cubicBezTo>
                  <a:pt x="-1677" y="2926134"/>
                  <a:pt x="118550" y="2440994"/>
                  <a:pt x="157497" y="2227634"/>
                </a:cubicBezTo>
                <a:cubicBezTo>
                  <a:pt x="196444" y="2014274"/>
                  <a:pt x="310744" y="-83766"/>
                  <a:pt x="447057" y="2594"/>
                </a:cubicBezTo>
                <a:cubicBezTo>
                  <a:pt x="583370" y="88954"/>
                  <a:pt x="786570" y="1379274"/>
                  <a:pt x="975377" y="2745794"/>
                </a:cubicBezTo>
              </a:path>
            </a:pathLst>
          </a:cu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8388" y="3119438"/>
            <a:ext cx="46323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819150"/>
            <a:ext cx="7310438"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44"/>
          <p:cNvSpPr/>
          <p:nvPr/>
        </p:nvSpPr>
        <p:spPr>
          <a:xfrm>
            <a:off x="10972800" y="4432300"/>
            <a:ext cx="893763" cy="2081213"/>
          </a:xfrm>
          <a:custGeom>
            <a:avLst/>
            <a:gdLst>
              <a:gd name="connsiteX0" fmla="*/ 0 w 670560"/>
              <a:gd name="connsiteY0" fmla="*/ 1542296 h 1560584"/>
              <a:gd name="connsiteX1" fmla="*/ 188976 w 670560"/>
              <a:gd name="connsiteY1" fmla="*/ 8 h 1560584"/>
              <a:gd name="connsiteX2" fmla="*/ 670560 w 670560"/>
              <a:gd name="connsiteY2" fmla="*/ 1560584 h 1560584"/>
            </a:gdLst>
            <a:ahLst/>
            <a:cxnLst>
              <a:cxn ang="0">
                <a:pos x="connsiteX0" y="connsiteY0"/>
              </a:cxn>
              <a:cxn ang="0">
                <a:pos x="connsiteX1" y="connsiteY1"/>
              </a:cxn>
              <a:cxn ang="0">
                <a:pos x="connsiteX2" y="connsiteY2"/>
              </a:cxn>
            </a:cxnLst>
            <a:rect l="l" t="t" r="r" b="b"/>
            <a:pathLst>
              <a:path w="670560" h="1560584">
                <a:moveTo>
                  <a:pt x="0" y="1542296"/>
                </a:moveTo>
                <a:cubicBezTo>
                  <a:pt x="38608" y="769628"/>
                  <a:pt x="77216" y="-3040"/>
                  <a:pt x="188976" y="8"/>
                </a:cubicBezTo>
                <a:cubicBezTo>
                  <a:pt x="300736" y="3056"/>
                  <a:pt x="485648" y="781820"/>
                  <a:pt x="670560" y="1560584"/>
                </a:cubicBezTo>
              </a:path>
            </a:pathLst>
          </a:cu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9168" name="TextBox 48"/>
          <p:cNvSpPr txBox="1">
            <a:spLocks noChangeArrowheads="1"/>
          </p:cNvSpPr>
          <p:nvPr/>
        </p:nvSpPr>
        <p:spPr bwMode="auto">
          <a:xfrm>
            <a:off x="1074738" y="779463"/>
            <a:ext cx="241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3200">
                <a:latin typeface="Arial" panose="020B0604020202020204" pitchFamily="34" charset="0"/>
              </a:rPr>
              <a:t>The soluion:</a:t>
            </a:r>
            <a:endParaRPr lang="en-GB" altLang="en-US" sz="3200">
              <a:latin typeface="Arial" panose="020B0604020202020204" pitchFamily="34" charset="0"/>
            </a:endParaRPr>
          </a:p>
        </p:txBody>
      </p:sp>
      <p:sp>
        <p:nvSpPr>
          <p:cNvPr id="50" name="TextBox 49"/>
          <p:cNvSpPr txBox="1">
            <a:spLocks noChangeArrowheads="1"/>
          </p:cNvSpPr>
          <p:nvPr/>
        </p:nvSpPr>
        <p:spPr bwMode="auto">
          <a:xfrm>
            <a:off x="690563" y="3719513"/>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Resting cell:</a:t>
            </a:r>
            <a:endParaRPr lang="en-GB" altLang="en-US" sz="1800">
              <a:latin typeface="Arial" panose="020B0604020202020204" pitchFamily="34" charset="0"/>
            </a:endParaRPr>
          </a:p>
        </p:txBody>
      </p:sp>
      <p:sp>
        <p:nvSpPr>
          <p:cNvPr id="51" name="TextBox 50"/>
          <p:cNvSpPr txBox="1">
            <a:spLocks noChangeArrowheads="1"/>
          </p:cNvSpPr>
          <p:nvPr/>
        </p:nvSpPr>
        <p:spPr bwMode="auto">
          <a:xfrm>
            <a:off x="690563" y="3727450"/>
            <a:ext cx="128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Active cell:</a:t>
            </a:r>
            <a:endParaRPr lang="en-GB" altLang="en-US" sz="1800">
              <a:latin typeface="Arial" panose="020B0604020202020204" pitchFamily="34" charset="0"/>
            </a:endParaRPr>
          </a:p>
        </p:txBody>
      </p:sp>
      <p:sp>
        <p:nvSpPr>
          <p:cNvPr id="52" name="TextBox 51"/>
          <p:cNvSpPr txBox="1">
            <a:spLocks noChangeArrowheads="1"/>
          </p:cNvSpPr>
          <p:nvPr/>
        </p:nvSpPr>
        <p:spPr bwMode="auto">
          <a:xfrm>
            <a:off x="676275" y="3738563"/>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Senescing cells:</a:t>
            </a:r>
            <a:endParaRPr lang="en-GB" altLang="en-US" sz="1800">
              <a:latin typeface="Arial" panose="020B0604020202020204" pitchFamily="34" charset="0"/>
            </a:endParaRPr>
          </a:p>
        </p:txBody>
      </p:sp>
      <p:pic>
        <p:nvPicPr>
          <p:cNvPr id="49172"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3325" y="1368425"/>
            <a:ext cx="24812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3" name="ZoneTexte 19"/>
          <p:cNvSpPr txBox="1">
            <a:spLocks noChangeArrowheads="1"/>
          </p:cNvSpPr>
          <p:nvPr/>
        </p:nvSpPr>
        <p:spPr bwMode="auto">
          <a:xfrm>
            <a:off x="84138" y="2608263"/>
            <a:ext cx="3811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GB" altLang="en-US" sz="1800">
                <a:latin typeface="Calibri" panose="020F0502020204030204" pitchFamily="34" charset="0"/>
                <a:cs typeface="Calibri" panose="020F0502020204030204" pitchFamily="34" charset="0"/>
              </a:rPr>
              <a:t>Detection/Quantification (colorimetry)</a:t>
            </a:r>
          </a:p>
        </p:txBody>
      </p:sp>
      <p:sp>
        <p:nvSpPr>
          <p:cNvPr id="30" name="Rectangle 29"/>
          <p:cNvSpPr/>
          <p:nvPr/>
        </p:nvSpPr>
        <p:spPr>
          <a:xfrm>
            <a:off x="184150" y="193675"/>
            <a:ext cx="10675938" cy="585788"/>
          </a:xfrm>
          <a:prstGeom prst="rect">
            <a:avLst/>
          </a:prstGeom>
        </p:spPr>
        <p:txBody>
          <a:bodyPr>
            <a:spAutoFit/>
          </a:bodyPr>
          <a:lstStyle/>
          <a:p>
            <a:pPr marL="514350" indent="-514350">
              <a:spcBef>
                <a:spcPts val="1200"/>
              </a:spcBef>
              <a:buFont typeface="+mj-lt"/>
              <a:buAutoNum type="arabicPeriod" startAt="3"/>
              <a:defRPr/>
            </a:pPr>
            <a:r>
              <a:rPr lang="en-US" sz="3200" b="1" kern="0" dirty="0">
                <a:solidFill>
                  <a:schemeClr val="tx2">
                    <a:lumMod val="75000"/>
                  </a:schemeClr>
                </a:solidFill>
                <a:latin typeface="Calibri" panose="020F0502020204030204" pitchFamily="34" charset="0"/>
                <a:cs typeface="Calibri" panose="020F0502020204030204" pitchFamily="34" charset="0"/>
              </a:rPr>
              <a:t>CASE STUDY: Hybridization assays for HAB monitoring  </a:t>
            </a:r>
            <a:endParaRPr lang="sl-SI" sz="3200" b="1" kern="0" dirty="0">
              <a:solidFill>
                <a:schemeClr val="tx2">
                  <a:lumMod val="75000"/>
                </a:schemeClr>
              </a:solidFill>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2000" fill="hold"/>
                                        <p:tgtEl>
                                          <p:spTgt spid="8"/>
                                        </p:tgtEl>
                                      </p:cBhvr>
                                      <p:by x="10000" y="10000"/>
                                    </p:animScale>
                                  </p:childTnLst>
                                </p:cTn>
                              </p:par>
                              <p:par>
                                <p:cTn id="23" presetID="42" presetClass="path" presetSubtype="0" accel="50000" decel="50000" fill="hold" nodeType="withEffect">
                                  <p:stCondLst>
                                    <p:cond delay="0"/>
                                  </p:stCondLst>
                                  <p:childTnLst>
                                    <p:animMotion origin="layout" path="M -1.66667E-6 4.93827E-6 L -0.11805 0.37314 " pathEditMode="relative" rAng="0" ptsTypes="AA">
                                      <p:cBhvr>
                                        <p:cTn id="24" dur="2000" fill="hold"/>
                                        <p:tgtEl>
                                          <p:spTgt spid="8"/>
                                        </p:tgtEl>
                                        <p:attrNameLst>
                                          <p:attrName>ppt_x</p:attrName>
                                          <p:attrName>ppt_y</p:attrName>
                                        </p:attrNameLst>
                                      </p:cBhvr>
                                      <p:rCtr x="-5903" y="18642"/>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nodeType="clickEffect">
                                  <p:stCondLst>
                                    <p:cond delay="0"/>
                                  </p:stCondLst>
                                  <p:childTnLst>
                                    <p:animMotion origin="layout" path="M 4.16667E-7 -3.7037E-6 L 0.05573 -0.1537 " pathEditMode="relative" rAng="0" ptsTypes="AA">
                                      <p:cBhvr>
                                        <p:cTn id="56" dur="2000" fill="hold"/>
                                        <p:tgtEl>
                                          <p:spTgt spid="6"/>
                                        </p:tgtEl>
                                        <p:attrNameLst>
                                          <p:attrName>ppt_x</p:attrName>
                                          <p:attrName>ppt_y</p:attrName>
                                        </p:attrNameLst>
                                      </p:cBhvr>
                                      <p:rCtr x="2786" y="-7685"/>
                                    </p:animMotion>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42" presetClass="path" presetSubtype="0" accel="50000" decel="50000" fill="hold" nodeType="withEffect">
                                  <p:stCondLst>
                                    <p:cond delay="0"/>
                                  </p:stCondLst>
                                  <p:childTnLst>
                                    <p:animMotion origin="layout" path="M 4.16667E-7 -3.7037E-6 L -0.01094 0.19098 " pathEditMode="relative" rAng="0" ptsTypes="AA">
                                      <p:cBhvr>
                                        <p:cTn id="64" dur="2000" fill="hold"/>
                                        <p:tgtEl>
                                          <p:spTgt spid="7"/>
                                        </p:tgtEl>
                                        <p:attrNameLst>
                                          <p:attrName>ppt_x</p:attrName>
                                          <p:attrName>ppt_y</p:attrName>
                                        </p:attrNameLst>
                                      </p:cBhvr>
                                      <p:rCtr x="-547" y="9537"/>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xit" presetSubtype="0" fill="hold" nodeType="with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xit" presetSubtype="0" fill="hold"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0" grpId="0"/>
      <p:bldP spid="50" grpId="1"/>
      <p:bldP spid="51" grpId="0"/>
      <p:bldP spid="51" grpId="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50" y="193675"/>
            <a:ext cx="10675938" cy="585788"/>
          </a:xfrm>
          <a:prstGeom prst="rect">
            <a:avLst/>
          </a:prstGeom>
        </p:spPr>
        <p:txBody>
          <a:bodyPr>
            <a:spAutoFit/>
          </a:bodyPr>
          <a:lstStyle/>
          <a:p>
            <a:pPr marL="514350" indent="-514350">
              <a:spcBef>
                <a:spcPts val="1200"/>
              </a:spcBef>
              <a:buFont typeface="+mj-lt"/>
              <a:buAutoNum type="arabicPeriod" startAt="3"/>
              <a:defRPr/>
            </a:pPr>
            <a:r>
              <a:rPr lang="en-US" sz="3200" b="1" kern="0" dirty="0">
                <a:solidFill>
                  <a:schemeClr val="tx2">
                    <a:lumMod val="75000"/>
                  </a:schemeClr>
                </a:solidFill>
                <a:latin typeface="Calibri" panose="020F0502020204030204" pitchFamily="34" charset="0"/>
                <a:cs typeface="Calibri" panose="020F0502020204030204" pitchFamily="34" charset="0"/>
              </a:rPr>
              <a:t>CASE STUDY: Hybridization assays for HAB monitoring </a:t>
            </a:r>
            <a:endParaRPr lang="sl-SI" sz="3200" b="1" kern="0" dirty="0">
              <a:solidFill>
                <a:schemeClr val="tx2">
                  <a:lumMod val="75000"/>
                </a:schemeClr>
              </a:solidFill>
              <a:latin typeface="Calibri" panose="020F0502020204030204" pitchFamily="34" charset="0"/>
              <a:cs typeface="Calibri" panose="020F0502020204030204" pitchFamily="34" charset="0"/>
            </a:endParaRPr>
          </a:p>
        </p:txBody>
      </p:sp>
      <p:pic>
        <p:nvPicPr>
          <p:cNvPr id="50179" name="Picture 6"/>
          <p:cNvPicPr>
            <a:picLocks noChangeAspect="1"/>
          </p:cNvPicPr>
          <p:nvPr/>
        </p:nvPicPr>
        <p:blipFill>
          <a:blip r:embed="rId2">
            <a:extLst>
              <a:ext uri="{28A0092B-C50C-407E-A947-70E740481C1C}">
                <a14:useLocalDpi xmlns:a14="http://schemas.microsoft.com/office/drawing/2010/main" val="0"/>
              </a:ext>
            </a:extLst>
          </a:blip>
          <a:srcRect t="3513"/>
          <a:stretch>
            <a:fillRect/>
          </a:stretch>
        </p:blipFill>
        <p:spPr bwMode="auto">
          <a:xfrm>
            <a:off x="6788150" y="779463"/>
            <a:ext cx="4999038"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7"/>
          <p:cNvSpPr txBox="1">
            <a:spLocks noChangeArrowheads="1"/>
          </p:cNvSpPr>
          <p:nvPr/>
        </p:nvSpPr>
        <p:spPr bwMode="auto">
          <a:xfrm>
            <a:off x="2771775" y="2079625"/>
            <a:ext cx="3854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Time-series of assays compared to microscopic counts.</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Signal generally in accordance with counts, except in certain cases i.e. 0024, 1 September 2015 – Bloom anticipation?</a:t>
            </a: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smtClean="0"/>
              <a:t>CARLA kit</a:t>
            </a:r>
            <a:endParaRPr lang="en-GB" altLang="en-US" smtClean="0"/>
          </a:p>
        </p:txBody>
      </p:sp>
      <p:sp>
        <p:nvSpPr>
          <p:cNvPr id="2" name="Content Placeholder 1"/>
          <p:cNvSpPr>
            <a:spLocks noGrp="1"/>
          </p:cNvSpPr>
          <p:nvPr>
            <p:ph idx="1"/>
          </p:nvPr>
        </p:nvSpPr>
        <p:spPr>
          <a:xfrm>
            <a:off x="609600" y="1209675"/>
            <a:ext cx="10972800" cy="4525963"/>
          </a:xfrm>
        </p:spPr>
        <p:txBody>
          <a:bodyPr>
            <a:normAutofit/>
          </a:bodyPr>
          <a:lstStyle/>
          <a:p>
            <a:pPr>
              <a:defRPr/>
            </a:pPr>
            <a:r>
              <a:rPr lang="en-US" sz="2000" dirty="0" smtClean="0"/>
              <a:t>Probes are publicly available but require calibration and validation by individual laboratories.</a:t>
            </a:r>
          </a:p>
          <a:p>
            <a:pPr>
              <a:defRPr/>
            </a:pPr>
            <a:r>
              <a:rPr lang="en-US" sz="2000" dirty="0" smtClean="0"/>
              <a:t>Ready-to-use kits are available for purchase from Microbia </a:t>
            </a:r>
            <a:r>
              <a:rPr lang="en-US" sz="2000" dirty="0" err="1" smtClean="0"/>
              <a:t>Environement</a:t>
            </a:r>
            <a:endParaRPr lang="en-US" sz="2000" dirty="0"/>
          </a:p>
          <a:p>
            <a:pPr>
              <a:defRPr/>
            </a:pPr>
            <a:r>
              <a:rPr lang="en-US" sz="2000" dirty="0" smtClean="0"/>
              <a:t>Assay </a:t>
            </a:r>
            <a:r>
              <a:rPr lang="en-US" sz="2000" dirty="0"/>
              <a:t>patented and marketed as CARLA (</a:t>
            </a:r>
            <a:r>
              <a:rPr lang="en-US" sz="2000" u="sng" dirty="0"/>
              <a:t>C</a:t>
            </a:r>
            <a:r>
              <a:rPr lang="en-US" sz="2000" dirty="0"/>
              <a:t>ellular </a:t>
            </a:r>
            <a:r>
              <a:rPr lang="en-US" sz="2000" u="sng" dirty="0"/>
              <a:t>A</a:t>
            </a:r>
            <a:r>
              <a:rPr lang="en-US" sz="2000" dirty="0"/>
              <a:t>ctivity </a:t>
            </a:r>
            <a:r>
              <a:rPr lang="en-US" sz="2000" u="sng" dirty="0"/>
              <a:t>R</a:t>
            </a:r>
            <a:r>
              <a:rPr lang="en-US" sz="2000" dirty="0"/>
              <a:t>NA-based </a:t>
            </a:r>
            <a:r>
              <a:rPr lang="en-US" sz="2000" dirty="0" err="1"/>
              <a:t>e</a:t>
            </a:r>
            <a:r>
              <a:rPr lang="en-US" sz="2000" u="sng" dirty="0" err="1"/>
              <a:t>L</a:t>
            </a:r>
            <a:r>
              <a:rPr lang="en-US" sz="2000" dirty="0" err="1"/>
              <a:t>is</a:t>
            </a:r>
            <a:r>
              <a:rPr lang="en-US" sz="2000" u="sng" dirty="0" err="1"/>
              <a:t>A</a:t>
            </a:r>
            <a:r>
              <a:rPr lang="en-US" sz="2000" u="sng" dirty="0"/>
              <a:t>)</a:t>
            </a:r>
            <a:r>
              <a:rPr lang="en-US" sz="2000" dirty="0"/>
              <a:t> kit by Microbia </a:t>
            </a:r>
            <a:r>
              <a:rPr lang="en-US" sz="2000" dirty="0" err="1"/>
              <a:t>Environement</a:t>
            </a:r>
            <a:r>
              <a:rPr lang="en-US" sz="2000" dirty="0"/>
              <a:t>, used for cyanobacteria, </a:t>
            </a:r>
            <a:r>
              <a:rPr lang="en-US" sz="2000" i="1" dirty="0" err="1"/>
              <a:t>Dinophysis</a:t>
            </a:r>
            <a:r>
              <a:rPr lang="en-US" sz="2000" dirty="0"/>
              <a:t>, </a:t>
            </a:r>
            <a:r>
              <a:rPr lang="en-US" sz="2000" i="1" dirty="0" err="1"/>
              <a:t>Alexandrium</a:t>
            </a:r>
            <a:r>
              <a:rPr lang="en-US" sz="2000" i="1" dirty="0"/>
              <a:t> </a:t>
            </a:r>
            <a:r>
              <a:rPr lang="en-US" sz="2000" dirty="0"/>
              <a:t>and </a:t>
            </a:r>
            <a:r>
              <a:rPr lang="en-US" sz="2000" i="1" dirty="0"/>
              <a:t>Pseudo-nitzschia</a:t>
            </a:r>
            <a:endParaRPr lang="en-GB" sz="2000" dirty="0"/>
          </a:p>
          <a:p>
            <a:pPr marL="0" indent="0">
              <a:buFontTx/>
              <a:buNone/>
              <a:defRPr/>
            </a:pPr>
            <a:endParaRPr lang="en-US" dirty="0"/>
          </a:p>
        </p:txBody>
      </p:sp>
      <p:pic>
        <p:nvPicPr>
          <p:cNvPr id="512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3657600"/>
            <a:ext cx="4986337"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1588" y="3233738"/>
            <a:ext cx="24765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smtClean="0"/>
              <a:t>CARLA kit</a:t>
            </a:r>
            <a:endParaRPr lang="en-GB" altLang="en-US" smtClean="0"/>
          </a:p>
        </p:txBody>
      </p:sp>
      <p:sp>
        <p:nvSpPr>
          <p:cNvPr id="52227" name="Content Placeholder 5"/>
          <p:cNvSpPr>
            <a:spLocks noGrp="1"/>
          </p:cNvSpPr>
          <p:nvPr>
            <p:ph idx="1"/>
          </p:nvPr>
        </p:nvSpPr>
        <p:spPr>
          <a:xfrm>
            <a:off x="609600" y="1600200"/>
            <a:ext cx="10972800" cy="3916363"/>
          </a:xfrm>
        </p:spPr>
        <p:txBody>
          <a:bodyPr/>
          <a:lstStyle/>
          <a:p>
            <a:endParaRPr lang="en-GB" altLang="en-US" smtClean="0"/>
          </a:p>
        </p:txBody>
      </p:sp>
      <p:pic>
        <p:nvPicPr>
          <p:cNvPr id="52228"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57313"/>
            <a:ext cx="712946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7"/>
          <p:cNvSpPr txBox="1">
            <a:spLocks noChangeArrowheads="1"/>
          </p:cNvSpPr>
          <p:nvPr/>
        </p:nvSpPr>
        <p:spPr bwMode="auto">
          <a:xfrm>
            <a:off x="7805738" y="51292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Courtesy of Microbia Environement</a:t>
            </a: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628650" y="1355725"/>
            <a:ext cx="10972800" cy="3916363"/>
          </a:xfrm>
        </p:spPr>
        <p:txBody>
          <a:bodyPr/>
          <a:lstStyle/>
          <a:p>
            <a:pPr lvl="1">
              <a:buFont typeface="Arial" panose="020B0604020202020204" pitchFamily="34" charset="0"/>
              <a:buChar char="•"/>
            </a:pPr>
            <a:r>
              <a:rPr lang="en-US" altLang="en-US" smtClean="0"/>
              <a:t>Yearly comparison of markers (18S and </a:t>
            </a:r>
            <a:r>
              <a:rPr lang="en-US" altLang="en-US" i="1" smtClean="0"/>
              <a:t>rbcL</a:t>
            </a:r>
            <a:r>
              <a:rPr lang="en-US" altLang="en-US" smtClean="0"/>
              <a:t>) and methods (metabarcoding and microscopy) – Which to choose, benefits and drawbacks</a:t>
            </a:r>
          </a:p>
          <a:p>
            <a:pPr lvl="1">
              <a:buFont typeface="Arial" panose="020B0604020202020204" pitchFamily="34" charset="0"/>
              <a:buChar char="•"/>
            </a:pPr>
            <a:r>
              <a:rPr lang="en-US" altLang="en-US" smtClean="0"/>
              <a:t>Population structure</a:t>
            </a:r>
          </a:p>
          <a:p>
            <a:pPr lvl="1">
              <a:buFont typeface="Arial" panose="020B0604020202020204" pitchFamily="34" charset="0"/>
              <a:buChar char="•"/>
            </a:pPr>
            <a:r>
              <a:rPr lang="en-US" altLang="en-US" smtClean="0"/>
              <a:t>HAB identification</a:t>
            </a:r>
            <a:endParaRPr lang="en-GB" altLang="en-US" smtClean="0"/>
          </a:p>
        </p:txBody>
      </p:sp>
      <p:sp>
        <p:nvSpPr>
          <p:cNvPr id="4" name="Content Placeholder 3"/>
          <p:cNvSpPr>
            <a:spLocks noGrp="1"/>
          </p:cNvSpPr>
          <p:nvPr>
            <p:ph type="title"/>
          </p:nvPr>
        </p:nvSpPr>
        <p:spPr>
          <a:xfrm>
            <a:off x="487363" y="457200"/>
            <a:ext cx="10972800" cy="1143000"/>
          </a:xfrm>
        </p:spPr>
        <p:txBody>
          <a:bodyPr/>
          <a:lstStyle/>
          <a:p>
            <a:pPr marL="514350" indent="-514350">
              <a:spcBef>
                <a:spcPts val="1200"/>
              </a:spcBef>
              <a:buFont typeface="+mj-lt"/>
              <a:buAutoNum type="arabicPeriod"/>
              <a:defRPr/>
            </a:pPr>
            <a:r>
              <a:rPr lang="en-US" sz="3200" dirty="0">
                <a:solidFill>
                  <a:schemeClr val="tx2">
                    <a:lumMod val="75000"/>
                  </a:schemeClr>
                </a:solidFill>
                <a:latin typeface="Calibri" panose="020F0502020204030204" pitchFamily="34" charset="0"/>
                <a:cs typeface="Calibri" panose="020F0502020204030204" pitchFamily="34" charset="0"/>
              </a:rPr>
              <a:t>CASE STUDY: Metabarcoding diatom </a:t>
            </a:r>
            <a:r>
              <a:rPr lang="en-US" sz="3200" dirty="0" smtClean="0">
                <a:solidFill>
                  <a:schemeClr val="tx2">
                    <a:lumMod val="75000"/>
                  </a:schemeClr>
                </a:solidFill>
                <a:latin typeface="Calibri" panose="020F0502020204030204" pitchFamily="34" charset="0"/>
                <a:cs typeface="Calibri" panose="020F0502020204030204" pitchFamily="34" charset="0"/>
              </a:rPr>
              <a:t>communities</a:t>
            </a:r>
            <a:endParaRPr lang="en-US" sz="3200" dirty="0">
              <a:solidFill>
                <a:schemeClr val="tx2">
                  <a:lumMod val="75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0" y="736600"/>
            <a:ext cx="482441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82738" y="358775"/>
            <a:ext cx="2917825" cy="368300"/>
          </a:xfrm>
          <a:prstGeom prst="rect">
            <a:avLst/>
          </a:prstGeom>
          <a:noFill/>
        </p:spPr>
        <p:txBody>
          <a:bodyPr>
            <a:spAutoFit/>
          </a:bodyPr>
          <a:lstStyle/>
          <a:p>
            <a:pPr>
              <a:defRPr/>
            </a:pPr>
            <a:r>
              <a:rPr lang="en-US" b="1" i="1" dirty="0">
                <a:solidFill>
                  <a:schemeClr val="tx1">
                    <a:lumMod val="50000"/>
                  </a:schemeClr>
                </a:solidFill>
              </a:rPr>
              <a:t>18S-V9 (150bp barcode)</a:t>
            </a:r>
            <a:endParaRPr lang="en-GB" b="1" i="1" dirty="0">
              <a:solidFill>
                <a:schemeClr val="tx1">
                  <a:lumMod val="50000"/>
                </a:schemeClr>
              </a:solidFill>
            </a:endParaRPr>
          </a:p>
        </p:txBody>
      </p:sp>
      <p:sp>
        <p:nvSpPr>
          <p:cNvPr id="7" name="TextBox 6"/>
          <p:cNvSpPr txBox="1"/>
          <p:nvPr/>
        </p:nvSpPr>
        <p:spPr>
          <a:xfrm>
            <a:off x="7762875" y="368300"/>
            <a:ext cx="2903538" cy="368300"/>
          </a:xfrm>
          <a:prstGeom prst="rect">
            <a:avLst/>
          </a:prstGeom>
          <a:noFill/>
        </p:spPr>
        <p:txBody>
          <a:bodyPr>
            <a:spAutoFit/>
          </a:bodyPr>
          <a:lstStyle/>
          <a:p>
            <a:pPr>
              <a:defRPr/>
            </a:pPr>
            <a:r>
              <a:rPr lang="en-US" b="1" i="1" dirty="0">
                <a:solidFill>
                  <a:schemeClr val="tx1">
                    <a:lumMod val="50000"/>
                  </a:schemeClr>
                </a:solidFill>
              </a:rPr>
              <a:t>rbcL (150bp barcode)</a:t>
            </a:r>
            <a:endParaRPr lang="en-GB" b="1" i="1" dirty="0">
              <a:solidFill>
                <a:schemeClr val="tx1">
                  <a:lumMod val="50000"/>
                </a:schemeClr>
              </a:solidFill>
            </a:endParaRPr>
          </a:p>
        </p:txBody>
      </p:sp>
      <p:pic>
        <p:nvPicPr>
          <p:cNvPr id="3686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12788" y="736600"/>
            <a:ext cx="4814887" cy="6019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2"/>
          <p:cNvSpPr>
            <a:spLocks noGrp="1"/>
          </p:cNvSpPr>
          <p:nvPr>
            <p:ph type="title"/>
          </p:nvPr>
        </p:nvSpPr>
        <p:spPr>
          <a:xfrm>
            <a:off x="509588" y="-296863"/>
            <a:ext cx="10972800" cy="1143001"/>
          </a:xfrm>
        </p:spPr>
        <p:txBody>
          <a:bodyPr/>
          <a:lstStyle/>
          <a:p>
            <a:r>
              <a:rPr lang="en-US" altLang="en-US" sz="2400" smtClean="0"/>
              <a:t>Unassigned reads</a:t>
            </a:r>
            <a:endParaRPr lang="en-GB" altLang="en-US" sz="2400" smtClean="0"/>
          </a:p>
        </p:txBody>
      </p:sp>
      <p:pic>
        <p:nvPicPr>
          <p:cNvPr id="37891" name="Content Placeholder 7"/>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509588" y="1168400"/>
            <a:ext cx="4552950" cy="5689600"/>
          </a:xfrm>
        </p:spPr>
      </p:pic>
      <p:pic>
        <p:nvPicPr>
          <p:cNvPr id="3789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913" y="1168400"/>
            <a:ext cx="4576762"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327150" y="792163"/>
            <a:ext cx="2917825" cy="368300"/>
          </a:xfrm>
          <a:prstGeom prst="rect">
            <a:avLst/>
          </a:prstGeom>
          <a:noFill/>
        </p:spPr>
        <p:txBody>
          <a:bodyPr>
            <a:spAutoFit/>
          </a:bodyPr>
          <a:lstStyle/>
          <a:p>
            <a:pPr>
              <a:defRPr/>
            </a:pPr>
            <a:r>
              <a:rPr lang="en-US" b="1" i="1" dirty="0">
                <a:solidFill>
                  <a:schemeClr val="tx1">
                    <a:lumMod val="50000"/>
                  </a:schemeClr>
                </a:solidFill>
              </a:rPr>
              <a:t>18S-V9 (150bp barcode)</a:t>
            </a:r>
            <a:endParaRPr lang="en-GB" b="1" i="1" dirty="0">
              <a:solidFill>
                <a:schemeClr val="tx1">
                  <a:lumMod val="50000"/>
                </a:schemeClr>
              </a:solidFill>
            </a:endParaRPr>
          </a:p>
        </p:txBody>
      </p:sp>
      <p:sp>
        <p:nvSpPr>
          <p:cNvPr id="16" name="TextBox 15"/>
          <p:cNvSpPr txBox="1"/>
          <p:nvPr/>
        </p:nvSpPr>
        <p:spPr>
          <a:xfrm>
            <a:off x="6338888" y="792163"/>
            <a:ext cx="2905125" cy="368300"/>
          </a:xfrm>
          <a:prstGeom prst="rect">
            <a:avLst/>
          </a:prstGeom>
          <a:noFill/>
        </p:spPr>
        <p:txBody>
          <a:bodyPr>
            <a:spAutoFit/>
          </a:bodyPr>
          <a:lstStyle/>
          <a:p>
            <a:pPr>
              <a:defRPr/>
            </a:pPr>
            <a:r>
              <a:rPr lang="en-US" b="1" i="1" dirty="0">
                <a:solidFill>
                  <a:schemeClr val="tx1">
                    <a:lumMod val="50000"/>
                  </a:schemeClr>
                </a:solidFill>
              </a:rPr>
              <a:t>rbcL (150bp barcode)</a:t>
            </a:r>
            <a:endParaRPr lang="en-GB" b="1" i="1"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5"/>
          <p:cNvGrpSpPr>
            <a:grpSpLocks/>
          </p:cNvGrpSpPr>
          <p:nvPr/>
        </p:nvGrpSpPr>
        <p:grpSpPr bwMode="auto">
          <a:xfrm>
            <a:off x="1517650" y="565150"/>
            <a:ext cx="9086850" cy="5138738"/>
            <a:chOff x="3091992" y="1593130"/>
            <a:chExt cx="6004874" cy="3657600"/>
          </a:xfrm>
        </p:grpSpPr>
        <p:sp>
          <p:nvSpPr>
            <p:cNvPr id="5" name="Rectangle 4"/>
            <p:cNvSpPr/>
            <p:nvPr/>
          </p:nvSpPr>
          <p:spPr>
            <a:xfrm>
              <a:off x="3091992" y="1593130"/>
              <a:ext cx="6004874"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89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2002" y="1633724"/>
              <a:ext cx="5967996" cy="3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val 6"/>
          <p:cNvSpPr/>
          <p:nvPr/>
        </p:nvSpPr>
        <p:spPr>
          <a:xfrm>
            <a:off x="9288463" y="981075"/>
            <a:ext cx="1627187" cy="1544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8121650" y="3421063"/>
            <a:ext cx="1628775" cy="1546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17" name="TextBox 8"/>
          <p:cNvSpPr txBox="1">
            <a:spLocks noChangeArrowheads="1"/>
          </p:cNvSpPr>
          <p:nvPr/>
        </p:nvSpPr>
        <p:spPr bwMode="auto">
          <a:xfrm>
            <a:off x="7542213" y="3279775"/>
            <a:ext cx="1068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spcBef>
                <a:spcPct val="0"/>
              </a:spcBef>
              <a:buFontTx/>
              <a:buNone/>
            </a:pPr>
            <a:r>
              <a:rPr lang="en-US" altLang="en-US" sz="1800" b="1">
                <a:solidFill>
                  <a:schemeClr val="tx1"/>
                </a:solidFill>
                <a:latin typeface="Arial" panose="020B0604020202020204" pitchFamily="34" charset="0"/>
                <a:ea typeface="MS PGothic" panose="020B0600070205080204" pitchFamily="34" charset="-128"/>
              </a:rPr>
              <a:t>SPRING</a:t>
            </a:r>
            <a:endParaRPr lang="en-GB" altLang="en-US" sz="1800" b="1">
              <a:solidFill>
                <a:schemeClr val="tx1"/>
              </a:solidFill>
              <a:latin typeface="Arial" panose="020B0604020202020204" pitchFamily="34" charset="0"/>
              <a:ea typeface="MS PGothic" panose="020B0600070205080204" pitchFamily="34" charset="-128"/>
            </a:endParaRPr>
          </a:p>
        </p:txBody>
      </p:sp>
      <p:sp>
        <p:nvSpPr>
          <p:cNvPr id="38918" name="TextBox 9"/>
          <p:cNvSpPr txBox="1">
            <a:spLocks noChangeArrowheads="1"/>
          </p:cNvSpPr>
          <p:nvPr/>
        </p:nvSpPr>
        <p:spPr bwMode="auto">
          <a:xfrm>
            <a:off x="8324850" y="1990725"/>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spcBef>
                <a:spcPct val="0"/>
              </a:spcBef>
              <a:buFontTx/>
              <a:buNone/>
            </a:pPr>
            <a:r>
              <a:rPr lang="en-US" altLang="en-US" sz="1800" b="1">
                <a:solidFill>
                  <a:schemeClr val="tx1"/>
                </a:solidFill>
                <a:latin typeface="Arial" panose="020B0604020202020204" pitchFamily="34" charset="0"/>
                <a:ea typeface="MS PGothic" panose="020B0600070205080204" pitchFamily="34" charset="-128"/>
              </a:rPr>
              <a:t>WINTER</a:t>
            </a:r>
            <a:endParaRPr lang="en-GB" altLang="en-US" sz="1800" b="1">
              <a:solidFill>
                <a:schemeClr val="tx1"/>
              </a:solidFill>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8638" y="11113"/>
            <a:ext cx="5484812" cy="6858000"/>
          </a:xfrm>
        </p:spPr>
      </p:pic>
      <p:pic>
        <p:nvPicPr>
          <p:cNvPr id="3993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13" y="744538"/>
            <a:ext cx="57324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185025" y="612775"/>
            <a:ext cx="2305050" cy="16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p:cNvSpPr txBox="1"/>
          <p:nvPr/>
        </p:nvSpPr>
        <p:spPr>
          <a:xfrm>
            <a:off x="7283450" y="177800"/>
            <a:ext cx="1762125" cy="369888"/>
          </a:xfrm>
          <a:prstGeom prst="rect">
            <a:avLst/>
          </a:prstGeom>
          <a:noFill/>
        </p:spPr>
        <p:txBody>
          <a:bodyPr wrap="none">
            <a:spAutoFit/>
          </a:bodyPr>
          <a:lstStyle/>
          <a:p>
            <a:pPr>
              <a:defRPr/>
            </a:pPr>
            <a:r>
              <a:rPr lang="en-US" b="1" dirty="0">
                <a:solidFill>
                  <a:schemeClr val="tx1">
                    <a:lumMod val="50000"/>
                  </a:schemeClr>
                </a:solidFill>
              </a:rPr>
              <a:t>MICROSCOPY</a:t>
            </a:r>
            <a:endParaRPr lang="en-GB" b="1" dirty="0">
              <a:solidFill>
                <a:schemeClr val="tx1">
                  <a:lumMod val="50000"/>
                </a:schemeClr>
              </a:solidFill>
            </a:endParaRPr>
          </a:p>
        </p:txBody>
      </p:sp>
      <p:cxnSp>
        <p:nvCxnSpPr>
          <p:cNvPr id="11" name="Straight Arrow Connector 10"/>
          <p:cNvCxnSpPr/>
          <p:nvPr/>
        </p:nvCxnSpPr>
        <p:spPr>
          <a:xfrm>
            <a:off x="4138613" y="3940175"/>
            <a:ext cx="2967037" cy="901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33800" y="4016375"/>
            <a:ext cx="3302000" cy="825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78338" y="3760788"/>
            <a:ext cx="2874962" cy="396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884932">
            <a:off x="7321550" y="3889375"/>
            <a:ext cx="28257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a:clrChange>
              <a:clrFrom>
                <a:srgbClr val="CDBEA1"/>
              </a:clrFrom>
              <a:clrTo>
                <a:srgbClr val="CDBEA1">
                  <a:alpha val="0"/>
                </a:srgbClr>
              </a:clrTo>
            </a:clrChange>
            <a:extLst>
              <a:ext uri="{28A0092B-C50C-407E-A947-70E740481C1C}">
                <a14:useLocalDpi xmlns:a14="http://schemas.microsoft.com/office/drawing/2010/main" val="0"/>
              </a:ext>
            </a:extLst>
          </a:blip>
          <a:srcRect/>
          <a:stretch>
            <a:fillRect/>
          </a:stretch>
        </p:blipFill>
        <p:spPr bwMode="auto">
          <a:xfrm rot="-4054932">
            <a:off x="8065295" y="3748881"/>
            <a:ext cx="4365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8638" y="6350"/>
            <a:ext cx="5484812" cy="6856413"/>
          </a:xfrm>
        </p:spPr>
      </p:pic>
      <p:pic>
        <p:nvPicPr>
          <p:cNvPr id="409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1263650"/>
            <a:ext cx="42830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731000" y="857250"/>
            <a:ext cx="1778000" cy="1401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p:cNvSpPr txBox="1"/>
          <p:nvPr/>
        </p:nvSpPr>
        <p:spPr>
          <a:xfrm>
            <a:off x="6870700" y="342900"/>
            <a:ext cx="1762125" cy="369888"/>
          </a:xfrm>
          <a:prstGeom prst="rect">
            <a:avLst/>
          </a:prstGeom>
          <a:noFill/>
        </p:spPr>
        <p:txBody>
          <a:bodyPr wrap="none">
            <a:spAutoFit/>
          </a:bodyPr>
          <a:lstStyle/>
          <a:p>
            <a:pPr>
              <a:defRPr/>
            </a:pPr>
            <a:r>
              <a:rPr lang="en-US" b="1" dirty="0">
                <a:solidFill>
                  <a:schemeClr val="tx1">
                    <a:lumMod val="50000"/>
                  </a:schemeClr>
                </a:solidFill>
              </a:rPr>
              <a:t>MICROSCOPY</a:t>
            </a:r>
            <a:endParaRPr lang="en-GB" b="1" dirty="0">
              <a:solidFill>
                <a:schemeClr val="tx1">
                  <a:lumMod val="50000"/>
                </a:schemeClr>
              </a:solidFill>
            </a:endParaRPr>
          </a:p>
        </p:txBody>
      </p:sp>
      <p:sp>
        <p:nvSpPr>
          <p:cNvPr id="5" name="Oval 4"/>
          <p:cNvSpPr/>
          <p:nvPr/>
        </p:nvSpPr>
        <p:spPr>
          <a:xfrm>
            <a:off x="2293938" y="3463925"/>
            <a:ext cx="749300" cy="36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p:cNvSpPr/>
          <p:nvPr/>
        </p:nvSpPr>
        <p:spPr>
          <a:xfrm>
            <a:off x="2132013" y="4100513"/>
            <a:ext cx="74930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a:stCxn id="5" idx="6"/>
          </p:cNvCxnSpPr>
          <p:nvPr/>
        </p:nvCxnSpPr>
        <p:spPr>
          <a:xfrm>
            <a:off x="3043238" y="3646488"/>
            <a:ext cx="3827462" cy="819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6"/>
          </p:cNvCxnSpPr>
          <p:nvPr/>
        </p:nvCxnSpPr>
        <p:spPr>
          <a:xfrm>
            <a:off x="2881313" y="4283075"/>
            <a:ext cx="3844925" cy="368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6762750" y="4467225"/>
            <a:ext cx="441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MS PGothic" panose="020B0600070205080204" pitchFamily="34" charset="-128"/>
              </a:defRPr>
            </a:lvl9pPr>
          </a:lstStyle>
          <a:p>
            <a:pPr>
              <a:spcBef>
                <a:spcPct val="0"/>
              </a:spcBef>
              <a:buFontTx/>
              <a:buNone/>
            </a:pPr>
            <a:r>
              <a:rPr lang="en-US" altLang="en-US" sz="1800" b="1">
                <a:latin typeface="Arial" panose="020B0604020202020204" pitchFamily="34" charset="0"/>
              </a:rPr>
              <a:t>New genera: </a:t>
            </a:r>
            <a:r>
              <a:rPr lang="en-US" altLang="en-US" sz="1800" b="1" i="1">
                <a:latin typeface="Arial" panose="020B0604020202020204" pitchFamily="34" charset="0"/>
              </a:rPr>
              <a:t>Minidiscus, Thalassiosira</a:t>
            </a:r>
            <a:endParaRPr lang="en-GB" altLang="en-US" sz="18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Discrepancies – reasons and explanations</a:t>
            </a:r>
            <a:endParaRPr lang="en-GB" altLang="en-US" smtClean="0"/>
          </a:p>
        </p:txBody>
      </p:sp>
      <p:sp>
        <p:nvSpPr>
          <p:cNvPr id="41987" name="Content Placeholder 2"/>
          <p:cNvSpPr>
            <a:spLocks noGrp="1"/>
          </p:cNvSpPr>
          <p:nvPr>
            <p:ph idx="1"/>
          </p:nvPr>
        </p:nvSpPr>
        <p:spPr>
          <a:xfrm>
            <a:off x="609600" y="1600200"/>
            <a:ext cx="10972800" cy="3916363"/>
          </a:xfrm>
        </p:spPr>
        <p:txBody>
          <a:bodyPr/>
          <a:lstStyle/>
          <a:p>
            <a:r>
              <a:rPr lang="en-US" altLang="en-US" smtClean="0"/>
              <a:t>Cell number ≠ sequence read number. Relationship is also taxon specific. </a:t>
            </a:r>
          </a:p>
          <a:p>
            <a:r>
              <a:rPr lang="en-US" altLang="en-US" smtClean="0"/>
              <a:t>Some inconspicuous taxa cannot be resolved with light microscopy, leading to misclassification or no classification. </a:t>
            </a:r>
          </a:p>
          <a:p>
            <a:r>
              <a:rPr lang="en-US" altLang="en-US" smtClean="0"/>
              <a:t>Lack of reference sequences can be problematic for molecular methods</a:t>
            </a:r>
          </a:p>
          <a:p>
            <a:r>
              <a:rPr lang="en-US" altLang="en-US" smtClean="0"/>
              <a:t>Resolution of molecular methods far greater. This is just on the level of genus!</a:t>
            </a:r>
            <a:endParaRPr lang="en-GB"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975" y="244475"/>
            <a:ext cx="4995863"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3"/>
          <p:cNvSpPr>
            <a:spLocks noGrp="1"/>
          </p:cNvSpPr>
          <p:nvPr>
            <p:ph type="title"/>
          </p:nvPr>
        </p:nvSpPr>
        <p:spPr>
          <a:xfrm>
            <a:off x="195263" y="461963"/>
            <a:ext cx="10972800" cy="1143000"/>
          </a:xfrm>
        </p:spPr>
        <p:txBody>
          <a:bodyPr/>
          <a:lstStyle/>
          <a:p>
            <a:r>
              <a:rPr lang="en-US" altLang="en-US" i="1" smtClean="0"/>
              <a:t>Pseudo-nitzschia </a:t>
            </a:r>
            <a:br>
              <a:rPr lang="en-US" altLang="en-US" i="1" smtClean="0"/>
            </a:br>
            <a:r>
              <a:rPr lang="en-US" altLang="en-US" i="1" smtClean="0"/>
              <a:t>(HAB genus)</a:t>
            </a:r>
            <a:br>
              <a:rPr lang="en-US" altLang="en-US" i="1" smtClean="0"/>
            </a:br>
            <a:r>
              <a:rPr lang="en-US" altLang="en-US" i="1" smtClean="0"/>
              <a:t>seasonal succession</a:t>
            </a:r>
            <a:endParaRPr lang="en-GB" altLang="en-US" i="1"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5|10.9|2|6.6|9.5"/>
</p:tagLst>
</file>

<file path=ppt/theme/theme1.xml><?xml version="1.0" encoding="utf-8"?>
<a:theme xmlns:a="http://schemas.openxmlformats.org/drawingml/2006/main" name="blank_med">
  <a:themeElements>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FAC5883AB53408667FA64F8FCB369" ma:contentTypeVersion="9" ma:contentTypeDescription="Crée un document." ma:contentTypeScope="" ma:versionID="8ced14153ff6862710a7aa4aa8238e2f">
  <xsd:schema xmlns:xsd="http://www.w3.org/2001/XMLSchema" xmlns:xs="http://www.w3.org/2001/XMLSchema" xmlns:p="http://schemas.microsoft.com/office/2006/metadata/properties" xmlns:ns2="863fb998-5446-4bc0-9a48-9a3cc3d17cfa" xmlns:ns3="87d3e124-3edb-4f6a-ad50-719d918c664a" targetNamespace="http://schemas.microsoft.com/office/2006/metadata/properties" ma:root="true" ma:fieldsID="9c34975dcab9426007757c61e8924ed7" ns2:_="" ns3:_="">
    <xsd:import namespace="863fb998-5446-4bc0-9a48-9a3cc3d17cfa"/>
    <xsd:import namespace="87d3e124-3edb-4f6a-ad50-719d918c66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fb998-5446-4bc0-9a48-9a3cc3d17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3e124-3edb-4f6a-ad50-719d918c664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CF173C-67EE-47A2-8764-7A06802861EC}">
  <ds:schemaRefs>
    <ds:schemaRef ds:uri="863fb998-5446-4bc0-9a48-9a3cc3d17cfa"/>
    <ds:schemaRef ds:uri="87d3e124-3edb-4f6a-ad50-719d918c66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7470AB-B1CF-4D1A-8AC4-F09B20008763}">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63fb998-5446-4bc0-9a48-9a3cc3d17cfa"/>
    <ds:schemaRef ds:uri="87d3e124-3edb-4f6a-ad50-719d918c664a"/>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blank_med</Template>
  <TotalTime>80033</TotalTime>
  <Words>423</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MS PGothic</vt:lpstr>
      <vt:lpstr>Verdana</vt:lpstr>
      <vt:lpstr>Montserrat</vt:lpstr>
      <vt:lpstr>Calibri Light</vt:lpstr>
      <vt:lpstr>Calibri</vt:lpstr>
      <vt:lpstr>blank_med</vt:lpstr>
      <vt:lpstr>2_Conception personnalisée</vt:lpstr>
      <vt:lpstr>1_Conception personnalisée</vt:lpstr>
      <vt:lpstr>Conception personnalisée</vt:lpstr>
      <vt:lpstr> Molecular Methods in phytoplankton research/monitoring: Case studies from the Gulf of Trieste</vt:lpstr>
      <vt:lpstr>CASE STUDY: Metabarcoding diatom communities</vt:lpstr>
      <vt:lpstr>PowerPoint Presentation</vt:lpstr>
      <vt:lpstr>Unassigned reads</vt:lpstr>
      <vt:lpstr>PowerPoint Presentation</vt:lpstr>
      <vt:lpstr>PowerPoint Presentation</vt:lpstr>
      <vt:lpstr>PowerPoint Presentation</vt:lpstr>
      <vt:lpstr>Discrepancies – reasons and explanations</vt:lpstr>
      <vt:lpstr>Pseudo-nitzschia  (HAB genus) seasonal succession</vt:lpstr>
      <vt:lpstr>rbcL obtained population structure of Pseudo-nitzschia galaxiae and Chaetoceros tenuissimus</vt:lpstr>
      <vt:lpstr>HAB taxa dynamics with 18S</vt:lpstr>
      <vt:lpstr>PowerPoint Presentation</vt:lpstr>
      <vt:lpstr>PowerPoint Presentation</vt:lpstr>
      <vt:lpstr>PowerPoint Presentation</vt:lpstr>
      <vt:lpstr>PowerPoint Presentation</vt:lpstr>
      <vt:lpstr>PowerPoint Presentation</vt:lpstr>
      <vt:lpstr>CARLA kit</vt:lpstr>
      <vt:lpstr>CARLA kit</vt:lpstr>
    </vt:vector>
  </TitlesOfParts>
  <Company>CR PACA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 Point Sous-titre</dc:title>
  <dc:creator>Mélanie PHAN</dc:creator>
  <cp:lastModifiedBy>Timotej Turk Dermastia</cp:lastModifiedBy>
  <cp:revision>158</cp:revision>
  <dcterms:created xsi:type="dcterms:W3CDTF">2012-02-17T13:58:30Z</dcterms:created>
  <dcterms:modified xsi:type="dcterms:W3CDTF">2022-09-13T10:41:09Z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0x010100A1BFAC5883AB53408667FA64F8FCB369</vt:lpwstr>
  </property>
</Properties>
</file>